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5869" r:id="rId3"/>
    <p:sldId id="276" r:id="rId4"/>
    <p:sldId id="261" r:id="rId5"/>
    <p:sldId id="271" r:id="rId6"/>
    <p:sldId id="5846" r:id="rId7"/>
    <p:sldId id="5859" r:id="rId8"/>
    <p:sldId id="267" r:id="rId9"/>
    <p:sldId id="5847" r:id="rId10"/>
    <p:sldId id="5860" r:id="rId11"/>
    <p:sldId id="5853" r:id="rId12"/>
    <p:sldId id="5861" r:id="rId13"/>
    <p:sldId id="5855" r:id="rId14"/>
    <p:sldId id="5854" r:id="rId15"/>
    <p:sldId id="5856" r:id="rId16"/>
    <p:sldId id="5857" r:id="rId17"/>
    <p:sldId id="5858" r:id="rId18"/>
    <p:sldId id="275" r:id="rId19"/>
    <p:sldId id="5872" r:id="rId20"/>
    <p:sldId id="5873" r:id="rId21"/>
    <p:sldId id="5862" r:id="rId22"/>
    <p:sldId id="5863" r:id="rId23"/>
    <p:sldId id="5864" r:id="rId24"/>
    <p:sldId id="5865" r:id="rId25"/>
    <p:sldId id="5867" r:id="rId26"/>
    <p:sldId id="5871" r:id="rId27"/>
    <p:sldId id="5870" r:id="rId28"/>
    <p:sldId id="5868" r:id="rId29"/>
    <p:sldId id="5866" r:id="rId30"/>
    <p:sldId id="266" r:id="rId3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Montserrat SemiBold" panose="00000700000000000000" pitchFamily="2" charset="0"/>
      <p:regular r:id="rId37"/>
      <p:bold r:id="rId38"/>
      <p:italic r:id="rId39"/>
      <p:boldItalic r:id="rId40"/>
    </p:embeddedFont>
    <p:embeddedFont>
      <p:font typeface="微軟正黑體" panose="020B0604030504040204" pitchFamily="34" charset="-120"/>
      <p:regular r:id="rId41"/>
      <p:bold r:id="rId42"/>
    </p:embeddedFont>
    <p:embeddedFont>
      <p:font typeface="微軟正黑體" panose="020B0604030504040204" pitchFamily="34" charset="-12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hGqhNNoTqUYXUyNEwyrExxn0II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1431BA-4AFE-4941-B410-2A4525F9A564}">
  <a:tblStyle styleId="{0A1431BA-4AFE-4941-B410-2A4525F9A56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0A75789-63C3-498A-BFB0-F79B8DD2B843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69" autoAdjust="0"/>
    <p:restoredTop sz="94607"/>
  </p:normalViewPr>
  <p:slideViewPr>
    <p:cSldViewPr snapToGrid="0">
      <p:cViewPr varScale="1">
        <p:scale>
          <a:sx n="86" d="100"/>
          <a:sy n="86" d="100"/>
        </p:scale>
        <p:origin x="797" y="2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50" y="-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3"/>
          <p:cNvSpPr/>
          <p:nvPr/>
        </p:nvSpPr>
        <p:spPr>
          <a:xfrm>
            <a:off x="-11250" y="4096775"/>
            <a:ext cx="9159600" cy="104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3"/>
          <p:cNvSpPr txBox="1">
            <a:spLocks noGrp="1"/>
          </p:cNvSpPr>
          <p:nvPr>
            <p:ph type="ctrTitle"/>
          </p:nvPr>
        </p:nvSpPr>
        <p:spPr>
          <a:xfrm>
            <a:off x="311700" y="1339825"/>
            <a:ext cx="4647000" cy="1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subTitle" idx="1"/>
          </p:nvPr>
        </p:nvSpPr>
        <p:spPr>
          <a:xfrm>
            <a:off x="311700" y="2677900"/>
            <a:ext cx="4647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6" name="Google Shape;1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875" y="360050"/>
            <a:ext cx="1497299" cy="2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3"/>
          <p:cNvSpPr txBox="1">
            <a:spLocks noGrp="1"/>
          </p:cNvSpPr>
          <p:nvPr>
            <p:ph type="subTitle" idx="2"/>
          </p:nvPr>
        </p:nvSpPr>
        <p:spPr>
          <a:xfrm>
            <a:off x="412875" y="4096775"/>
            <a:ext cx="3554700" cy="10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None/>
              <a:defRPr sz="10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subTitle" idx="3"/>
          </p:nvPr>
        </p:nvSpPr>
        <p:spPr>
          <a:xfrm>
            <a:off x="5477650" y="4096775"/>
            <a:ext cx="3554700" cy="10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None/>
              <a:defRPr sz="1000" b="1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Section Divider">
  <p:cSld name="SECTION_HEADER_2_1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2"/>
          <p:cNvSpPr/>
          <p:nvPr/>
        </p:nvSpPr>
        <p:spPr>
          <a:xfrm>
            <a:off x="-89925" y="-35975"/>
            <a:ext cx="9351900" cy="5269500"/>
          </a:xfrm>
          <a:prstGeom prst="rect">
            <a:avLst/>
          </a:prstGeom>
          <a:solidFill>
            <a:srgbClr val="C84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74" name="Google Shape;74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5273" y="4933138"/>
            <a:ext cx="816176" cy="1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2"/>
          <p:cNvPicPr preferRelativeResize="0"/>
          <p:nvPr/>
        </p:nvPicPr>
        <p:blipFill rotWithShape="1">
          <a:blip r:embed="rId3">
            <a:alphaModFix amt="20000"/>
          </a:blip>
          <a:srcRect t="12758" b="12757"/>
          <a:stretch/>
        </p:blipFill>
        <p:spPr>
          <a:xfrm>
            <a:off x="211350" y="-35975"/>
            <a:ext cx="8862198" cy="526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kyo Section Divider">
  <p:cSld name="SECTION_HEADER_2_1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/>
          <p:nvPr/>
        </p:nvSpPr>
        <p:spPr>
          <a:xfrm>
            <a:off x="-89925" y="-35975"/>
            <a:ext cx="9351900" cy="5269500"/>
          </a:xfrm>
          <a:prstGeom prst="rect">
            <a:avLst/>
          </a:prstGeom>
          <a:solidFill>
            <a:srgbClr val="7C82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23"/>
          <p:cNvPicPr preferRelativeResize="0"/>
          <p:nvPr/>
        </p:nvPicPr>
        <p:blipFill rotWithShape="1">
          <a:blip r:embed="rId2">
            <a:alphaModFix amt="10000"/>
          </a:blip>
          <a:srcRect t="14049" b="13307"/>
          <a:stretch/>
        </p:blipFill>
        <p:spPr>
          <a:xfrm>
            <a:off x="458025" y="-35975"/>
            <a:ext cx="7697249" cy="526949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80" name="Google Shape;8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5273" y="4933138"/>
            <a:ext cx="816176" cy="1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-Column Content">
  <p:cSld name="ONE_COLUM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"/>
          <p:cNvSpPr txBox="1">
            <a:spLocks noGrp="1"/>
          </p:cNvSpPr>
          <p:nvPr>
            <p:ph type="body" idx="1"/>
          </p:nvPr>
        </p:nvSpPr>
        <p:spPr>
          <a:xfrm>
            <a:off x="311700" y="77724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body" idx="2"/>
          </p:nvPr>
        </p:nvSpPr>
        <p:spPr>
          <a:xfrm>
            <a:off x="3168000" y="77724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body" idx="3"/>
          </p:nvPr>
        </p:nvSpPr>
        <p:spPr>
          <a:xfrm>
            <a:off x="6024300" y="77724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sldNum" idx="12"/>
          </p:nvPr>
        </p:nvSpPr>
        <p:spPr>
          <a:xfrm>
            <a:off x="311700" y="4872025"/>
            <a:ext cx="43092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 b="0"/>
              <a:t>  |  © 2021 Palo Alto Networks, Inc. All rights reserved. Proprietary and confidential information.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Content with Side Graphic">
  <p:cSld name="TITLE_AND_BODY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5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body" idx="1"/>
          </p:nvPr>
        </p:nvSpPr>
        <p:spPr>
          <a:xfrm>
            <a:off x="311700" y="777250"/>
            <a:ext cx="5628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sldNum" idx="12"/>
          </p:nvPr>
        </p:nvSpPr>
        <p:spPr>
          <a:xfrm>
            <a:off x="311700" y="4872025"/>
            <a:ext cx="43092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 b="0"/>
              <a:t>  |  © 2021 Palo Alto Networks, Inc. All rights reserved. Proprietary and confidential information.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TITLE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50" y="-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6"/>
          <p:cNvSpPr/>
          <p:nvPr/>
        </p:nvSpPr>
        <p:spPr>
          <a:xfrm>
            <a:off x="-11250" y="4096775"/>
            <a:ext cx="9159600" cy="109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875" y="360050"/>
            <a:ext cx="1497299" cy="2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6"/>
          <p:cNvSpPr txBox="1"/>
          <p:nvPr/>
        </p:nvSpPr>
        <p:spPr>
          <a:xfrm>
            <a:off x="311700" y="16570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18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26"/>
          <p:cNvSpPr txBox="1"/>
          <p:nvPr/>
        </p:nvSpPr>
        <p:spPr>
          <a:xfrm>
            <a:off x="311700" y="409677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paloaltonetworks.com</a:t>
            </a:r>
            <a:endParaRPr sz="1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Thank You Slide">
  <p:cSld name="TITLE_1_2_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50" y="1214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7"/>
          <p:cNvSpPr/>
          <p:nvPr/>
        </p:nvSpPr>
        <p:spPr>
          <a:xfrm>
            <a:off x="0" y="4096775"/>
            <a:ext cx="9144000" cy="10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7452" y="4717877"/>
            <a:ext cx="1481172" cy="2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2650" y="372200"/>
            <a:ext cx="1368024" cy="2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7"/>
          <p:cNvSpPr txBox="1"/>
          <p:nvPr/>
        </p:nvSpPr>
        <p:spPr>
          <a:xfrm>
            <a:off x="311700" y="16570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18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27"/>
          <p:cNvSpPr txBox="1"/>
          <p:nvPr/>
        </p:nvSpPr>
        <p:spPr>
          <a:xfrm>
            <a:off x="311700" y="409677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paloaltonetworks.com</a:t>
            </a:r>
            <a:endParaRPr sz="1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Thank You Slide">
  <p:cSld name="TITLE_1_1_3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54" y="-125"/>
            <a:ext cx="913554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875" y="360050"/>
            <a:ext cx="1414390" cy="2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8"/>
          <p:cNvSpPr/>
          <p:nvPr/>
        </p:nvSpPr>
        <p:spPr>
          <a:xfrm>
            <a:off x="0" y="4096775"/>
            <a:ext cx="9144000" cy="104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7452" y="4717877"/>
            <a:ext cx="1481172" cy="2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8"/>
          <p:cNvSpPr txBox="1"/>
          <p:nvPr/>
        </p:nvSpPr>
        <p:spPr>
          <a:xfrm>
            <a:off x="311700" y="16570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18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28"/>
          <p:cNvSpPr txBox="1"/>
          <p:nvPr/>
        </p:nvSpPr>
        <p:spPr>
          <a:xfrm>
            <a:off x="311700" y="409677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paloaltonetworks.com</a:t>
            </a:r>
            <a:endParaRPr sz="1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Thank You Slide">
  <p:cSld name="TITLE_1_1_1_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8" cy="514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875" y="360050"/>
            <a:ext cx="1439175" cy="2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9"/>
          <p:cNvSpPr/>
          <p:nvPr/>
        </p:nvSpPr>
        <p:spPr>
          <a:xfrm>
            <a:off x="0" y="4096775"/>
            <a:ext cx="9144000" cy="104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7452" y="4717877"/>
            <a:ext cx="1481172" cy="2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9"/>
          <p:cNvSpPr txBox="1"/>
          <p:nvPr/>
        </p:nvSpPr>
        <p:spPr>
          <a:xfrm>
            <a:off x="311700" y="16570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18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29"/>
          <p:cNvSpPr txBox="1"/>
          <p:nvPr/>
        </p:nvSpPr>
        <p:spPr>
          <a:xfrm>
            <a:off x="311700" y="409677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paloaltonetworks.com</a:t>
            </a:r>
            <a:endParaRPr sz="1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 42 Thank You Slide">
  <p:cSld name="TITLE_1_1_1_2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/>
          <p:nvPr/>
        </p:nvSpPr>
        <p:spPr>
          <a:xfrm>
            <a:off x="810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30"/>
          <p:cNvPicPr preferRelativeResize="0"/>
          <p:nvPr/>
        </p:nvPicPr>
        <p:blipFill rotWithShape="1">
          <a:blip r:embed="rId2">
            <a:alphaModFix/>
          </a:blip>
          <a:srcRect l="-46162" t="12720" r="20344" b="-5039"/>
          <a:stretch/>
        </p:blipFill>
        <p:spPr>
          <a:xfrm>
            <a:off x="362459" y="0"/>
            <a:ext cx="8781542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541" y="372197"/>
            <a:ext cx="1368027" cy="27633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0"/>
          <p:cNvSpPr/>
          <p:nvPr/>
        </p:nvSpPr>
        <p:spPr>
          <a:xfrm>
            <a:off x="0" y="4096775"/>
            <a:ext cx="9144000" cy="1046700"/>
          </a:xfrm>
          <a:prstGeom prst="rect">
            <a:avLst/>
          </a:prstGeom>
          <a:solidFill>
            <a:srgbClr val="C74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7452" y="4717877"/>
            <a:ext cx="1481172" cy="2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0"/>
          <p:cNvSpPr txBox="1"/>
          <p:nvPr/>
        </p:nvSpPr>
        <p:spPr>
          <a:xfrm>
            <a:off x="311700" y="16570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18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30"/>
          <p:cNvSpPr txBox="1"/>
          <p:nvPr/>
        </p:nvSpPr>
        <p:spPr>
          <a:xfrm>
            <a:off x="311700" y="409677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paloaltonetworks.com</a:t>
            </a:r>
            <a:endParaRPr sz="1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ldNum" idx="12"/>
          </p:nvPr>
        </p:nvSpPr>
        <p:spPr>
          <a:xfrm>
            <a:off x="311700" y="4872025"/>
            <a:ext cx="2363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 b="0"/>
              <a:t>  |  © 2020 Palo Alto Networks, Inc. All rights reserved.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Title Slide">
  <p:cSld name="TITLE_1_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50" y="1214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5"/>
          <p:cNvSpPr/>
          <p:nvPr/>
        </p:nvSpPr>
        <p:spPr>
          <a:xfrm>
            <a:off x="0" y="4096775"/>
            <a:ext cx="9144000" cy="10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7452" y="4717877"/>
            <a:ext cx="1481172" cy="2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2650" y="372200"/>
            <a:ext cx="1368024" cy="2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5"/>
          <p:cNvSpPr txBox="1">
            <a:spLocks noGrp="1"/>
          </p:cNvSpPr>
          <p:nvPr>
            <p:ph type="ctrTitle"/>
          </p:nvPr>
        </p:nvSpPr>
        <p:spPr>
          <a:xfrm>
            <a:off x="311700" y="1506413"/>
            <a:ext cx="4647000" cy="1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ubTitle" idx="1"/>
          </p:nvPr>
        </p:nvSpPr>
        <p:spPr>
          <a:xfrm>
            <a:off x="311700" y="2844488"/>
            <a:ext cx="4647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ubTitle" idx="2"/>
          </p:nvPr>
        </p:nvSpPr>
        <p:spPr>
          <a:xfrm>
            <a:off x="412875" y="4096775"/>
            <a:ext cx="3554700" cy="10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None/>
              <a:defRPr sz="10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subTitle" idx="3"/>
          </p:nvPr>
        </p:nvSpPr>
        <p:spPr>
          <a:xfrm>
            <a:off x="5477650" y="4096775"/>
            <a:ext cx="3554700" cy="10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None/>
              <a:defRPr sz="1000" b="1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Title Slide">
  <p:cSld name="TITLE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54" y="-125"/>
            <a:ext cx="913554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875" y="360050"/>
            <a:ext cx="1414390" cy="2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6"/>
          <p:cNvSpPr/>
          <p:nvPr/>
        </p:nvSpPr>
        <p:spPr>
          <a:xfrm>
            <a:off x="0" y="4096775"/>
            <a:ext cx="9144000" cy="104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6"/>
          <p:cNvSpPr txBox="1">
            <a:spLocks noGrp="1"/>
          </p:cNvSpPr>
          <p:nvPr>
            <p:ph type="ctrTitle"/>
          </p:nvPr>
        </p:nvSpPr>
        <p:spPr>
          <a:xfrm>
            <a:off x="311700" y="1393063"/>
            <a:ext cx="4647000" cy="1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subTitle" idx="1"/>
          </p:nvPr>
        </p:nvSpPr>
        <p:spPr>
          <a:xfrm>
            <a:off x="311700" y="2731138"/>
            <a:ext cx="4647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7" name="Google Shape;3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7452" y="4717877"/>
            <a:ext cx="1481172" cy="2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6"/>
          <p:cNvSpPr txBox="1">
            <a:spLocks noGrp="1"/>
          </p:cNvSpPr>
          <p:nvPr>
            <p:ph type="subTitle" idx="2"/>
          </p:nvPr>
        </p:nvSpPr>
        <p:spPr>
          <a:xfrm>
            <a:off x="412875" y="4096775"/>
            <a:ext cx="3554700" cy="10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None/>
              <a:defRPr sz="10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subTitle" idx="3"/>
          </p:nvPr>
        </p:nvSpPr>
        <p:spPr>
          <a:xfrm>
            <a:off x="5477650" y="4096775"/>
            <a:ext cx="3554700" cy="10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None/>
              <a:defRPr sz="1000" b="1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Title Slide">
  <p:cSld name="TITLE_1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8" cy="514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875" y="360050"/>
            <a:ext cx="1439175" cy="2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7"/>
          <p:cNvSpPr/>
          <p:nvPr/>
        </p:nvSpPr>
        <p:spPr>
          <a:xfrm>
            <a:off x="0" y="4096775"/>
            <a:ext cx="9144000" cy="104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7"/>
          <p:cNvSpPr txBox="1">
            <a:spLocks noGrp="1"/>
          </p:cNvSpPr>
          <p:nvPr>
            <p:ph type="ctrTitle"/>
          </p:nvPr>
        </p:nvSpPr>
        <p:spPr>
          <a:xfrm>
            <a:off x="311700" y="1506413"/>
            <a:ext cx="4647000" cy="1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subTitle" idx="1"/>
          </p:nvPr>
        </p:nvSpPr>
        <p:spPr>
          <a:xfrm>
            <a:off x="311700" y="2844488"/>
            <a:ext cx="4647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6" name="Google Shape;4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7452" y="4717877"/>
            <a:ext cx="1481172" cy="2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7"/>
          <p:cNvSpPr txBox="1">
            <a:spLocks noGrp="1"/>
          </p:cNvSpPr>
          <p:nvPr>
            <p:ph type="subTitle" idx="2"/>
          </p:nvPr>
        </p:nvSpPr>
        <p:spPr>
          <a:xfrm>
            <a:off x="412875" y="4096775"/>
            <a:ext cx="3554700" cy="10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None/>
              <a:defRPr sz="10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subTitle" idx="3"/>
          </p:nvPr>
        </p:nvSpPr>
        <p:spPr>
          <a:xfrm>
            <a:off x="5477650" y="4096775"/>
            <a:ext cx="3554700" cy="10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None/>
              <a:defRPr sz="1000" b="1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Title Slide 1">
  <p:cSld name="TITLE_1_1_1_3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/>
          <p:nvPr/>
        </p:nvSpPr>
        <p:spPr>
          <a:xfrm>
            <a:off x="810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18"/>
          <p:cNvPicPr preferRelativeResize="0"/>
          <p:nvPr/>
        </p:nvPicPr>
        <p:blipFill rotWithShape="1">
          <a:blip r:embed="rId2">
            <a:alphaModFix/>
          </a:blip>
          <a:srcRect l="-46162" t="12720" r="20344" b="-5039"/>
          <a:stretch/>
        </p:blipFill>
        <p:spPr>
          <a:xfrm>
            <a:off x="362459" y="0"/>
            <a:ext cx="8781542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541" y="372197"/>
            <a:ext cx="1368027" cy="27633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8"/>
          <p:cNvSpPr txBox="1">
            <a:spLocks noGrp="1"/>
          </p:cNvSpPr>
          <p:nvPr>
            <p:ph type="ctrTitle"/>
          </p:nvPr>
        </p:nvSpPr>
        <p:spPr>
          <a:xfrm>
            <a:off x="311700" y="1506413"/>
            <a:ext cx="4647000" cy="1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subTitle" idx="1"/>
          </p:nvPr>
        </p:nvSpPr>
        <p:spPr>
          <a:xfrm>
            <a:off x="311700" y="2844488"/>
            <a:ext cx="4647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5" name="Google Shape;55;p18"/>
          <p:cNvSpPr/>
          <p:nvPr/>
        </p:nvSpPr>
        <p:spPr>
          <a:xfrm>
            <a:off x="0" y="4096775"/>
            <a:ext cx="9144000" cy="1046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7452" y="4717877"/>
            <a:ext cx="1481172" cy="2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8"/>
          <p:cNvSpPr txBox="1">
            <a:spLocks noGrp="1"/>
          </p:cNvSpPr>
          <p:nvPr>
            <p:ph type="subTitle" idx="2"/>
          </p:nvPr>
        </p:nvSpPr>
        <p:spPr>
          <a:xfrm>
            <a:off x="412875" y="4096775"/>
            <a:ext cx="3554700" cy="10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None/>
              <a:defRPr sz="10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subTitle" idx="3"/>
          </p:nvPr>
        </p:nvSpPr>
        <p:spPr>
          <a:xfrm>
            <a:off x="5477650" y="4096775"/>
            <a:ext cx="3554700" cy="10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None/>
              <a:defRPr sz="1000" b="1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SzPts val="1000"/>
              <a:buNone/>
              <a:defRPr sz="1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827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62" name="Google Shape;6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5273" y="4933138"/>
            <a:ext cx="816176" cy="1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Section Divider">
  <p:cSld name="SECTION_HEADER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8" cy="514556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66" name="Google Shape;6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5273" y="4933138"/>
            <a:ext cx="816176" cy="1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Section Divider">
  <p:cSld name="SECTION_HEADER_2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8" cy="514556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70" name="Google Shape;7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5273" y="4933138"/>
            <a:ext cx="816176" cy="1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2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body" idx="1"/>
          </p:nvPr>
        </p:nvSpPr>
        <p:spPr>
          <a:xfrm>
            <a:off x="311700" y="77724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●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●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sldNum" idx="12"/>
          </p:nvPr>
        </p:nvSpPr>
        <p:spPr>
          <a:xfrm>
            <a:off x="311700" y="4872025"/>
            <a:ext cx="43092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 b="0" dirty="0"/>
              <a:t>  |  © 2021 Palo Alto Networks, Inc. All rights reserved. Proprietary and confidential information.</a:t>
            </a:r>
            <a:endParaRPr b="0" dirty="0"/>
          </a:p>
        </p:txBody>
      </p:sp>
      <p:pic>
        <p:nvPicPr>
          <p:cNvPr id="10" name="Google Shape;10;p1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55273" y="4941048"/>
            <a:ext cx="816176" cy="1492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"/>
          <p:cNvSpPr txBox="1">
            <a:spLocks noGrp="1"/>
          </p:cNvSpPr>
          <p:nvPr>
            <p:ph type="ctrTitle"/>
          </p:nvPr>
        </p:nvSpPr>
        <p:spPr>
          <a:xfrm>
            <a:off x="311700" y="1339825"/>
            <a:ext cx="4647000" cy="1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>
                <a:solidFill>
                  <a:schemeClr val="accent3"/>
                </a:solidFill>
              </a:rPr>
              <a:t>Prisma Access</a:t>
            </a:r>
            <a:br>
              <a:rPr lang="en-US" dirty="0"/>
            </a:br>
            <a:r>
              <a:rPr lang="en-US" sz="2800" dirty="0">
                <a:solidFill>
                  <a:schemeClr val="dk1"/>
                </a:solidFill>
              </a:rPr>
              <a:t>POC Discussion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33" name="Google Shape;133;p1"/>
          <p:cNvSpPr txBox="1">
            <a:spLocks noGrp="1"/>
          </p:cNvSpPr>
          <p:nvPr>
            <p:ph type="subTitle" idx="3"/>
          </p:nvPr>
        </p:nvSpPr>
        <p:spPr>
          <a:xfrm>
            <a:off x="5477650" y="4096775"/>
            <a:ext cx="3554700" cy="10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SzPts val="1400"/>
              <a:buNone/>
            </a:pPr>
            <a:endParaRPr dirty="0"/>
          </a:p>
        </p:txBody>
      </p:sp>
      <p:pic>
        <p:nvPicPr>
          <p:cNvPr id="134" name="Google Shape;13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4989" y="159156"/>
            <a:ext cx="607265" cy="5303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8BE0E55-8C0D-5B13-0659-D8AFF8B68BD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TW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76AFAD-A946-4FB8-8711-4627AB0C2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095" y="0"/>
            <a:ext cx="7789850" cy="452487"/>
          </a:xfrm>
        </p:spPr>
        <p:txBody>
          <a:bodyPr/>
          <a:lstStyle/>
          <a:p>
            <a:r>
              <a:rPr lang="zh-TW" altLang="en-US" sz="1600" dirty="0">
                <a:solidFill>
                  <a:schemeClr val="dk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收集資訊 </a:t>
            </a:r>
            <a:r>
              <a:rPr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Service Connection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IPSec Tunnel – Connectivity to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桃園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HQ</a:t>
            </a:r>
            <a:endPara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4" name="表格 9">
            <a:extLst>
              <a:ext uri="{FF2B5EF4-FFF2-40B4-BE49-F238E27FC236}">
                <a16:creationId xmlns:a16="http://schemas.microsoft.com/office/drawing/2014/main" id="{FAD67304-BC59-6319-17B6-E115BD899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990051"/>
              </p:ext>
            </p:extLst>
          </p:nvPr>
        </p:nvGraphicFramePr>
        <p:xfrm>
          <a:off x="942201" y="607146"/>
          <a:ext cx="7447655" cy="41452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946279">
                  <a:extLst>
                    <a:ext uri="{9D8B030D-6E8A-4147-A177-3AD203B41FA5}">
                      <a16:colId xmlns:a16="http://schemas.microsoft.com/office/drawing/2014/main" val="1306175481"/>
                    </a:ext>
                  </a:extLst>
                </a:gridCol>
                <a:gridCol w="2250688">
                  <a:extLst>
                    <a:ext uri="{9D8B030D-6E8A-4147-A177-3AD203B41FA5}">
                      <a16:colId xmlns:a16="http://schemas.microsoft.com/office/drawing/2014/main" val="1954416755"/>
                    </a:ext>
                  </a:extLst>
                </a:gridCol>
                <a:gridCol w="2250688">
                  <a:extLst>
                    <a:ext uri="{9D8B030D-6E8A-4147-A177-3AD203B41FA5}">
                      <a16:colId xmlns:a16="http://schemas.microsoft.com/office/drawing/2014/main" val="42308577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Prisma Access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/>
                        <a:t>桃園</a:t>
                      </a:r>
                      <a:r>
                        <a:rPr lang="en-US" altLang="zh-TW" sz="1100" dirty="0"/>
                        <a:t>HQ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870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VPN Service IP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128.77.79.165</a:t>
                      </a:r>
                      <a:endParaRPr lang="en-US" altLang="zh-TW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rgbClr val="FF0000"/>
                          </a:solidFill>
                        </a:rPr>
                        <a:t>211.75.10.169</a:t>
                      </a:r>
                      <a:endParaRPr lang="zh-TW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792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Peer IP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rgbClr val="FF0000"/>
                          </a:solidFill>
                        </a:rPr>
                        <a:t>211.75.10.169</a:t>
                      </a:r>
                      <a:endParaRPr lang="zh-TW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128.77.79.165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058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Pre-Shared key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B1e2n3Q4</a:t>
                      </a:r>
                      <a:endParaRPr lang="en-US" altLang="zh-TW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911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IKE Local Identification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/>
                        <a:t>IKE Peer Identification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/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751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/>
                        <a:t>IKE Crypto – Encryption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aes-128-cbc, 3des</a:t>
                      </a:r>
                      <a:endParaRPr lang="en-US" altLang="zh-TW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340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/>
                        <a:t>IKE Crypto – Authentication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sha256</a:t>
                      </a:r>
                      <a:endParaRPr lang="en-US" altLang="zh-TW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167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/>
                        <a:t>IKE Crypto – DH Group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group2</a:t>
                      </a:r>
                      <a:endParaRPr lang="en-US" altLang="zh-TW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742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/>
                        <a:t>IKE Crypto - Lifetime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8 Hours, 28800 seconds</a:t>
                      </a:r>
                      <a:endParaRPr lang="en-US" altLang="zh-TW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534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/>
                        <a:t>IPSec</a:t>
                      </a:r>
                      <a:r>
                        <a:rPr lang="en-US" altLang="zh-TW" sz="1100" dirty="0"/>
                        <a:t> Crypto – </a:t>
                      </a:r>
                      <a:r>
                        <a:rPr lang="en-US" altLang="zh-TW" sz="1100" dirty="0" err="1"/>
                        <a:t>IPSec</a:t>
                      </a:r>
                      <a:r>
                        <a:rPr lang="en-US" altLang="zh-TW" sz="1100" dirty="0"/>
                        <a:t> Protocol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ESP</a:t>
                      </a:r>
                      <a:endParaRPr lang="en-US" altLang="zh-TW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67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/>
                        <a:t>IPSec</a:t>
                      </a:r>
                      <a:r>
                        <a:rPr lang="en-US" altLang="zh-TW" sz="1100" dirty="0"/>
                        <a:t> Crypto – Encryption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aes-128-cbc, 3des</a:t>
                      </a:r>
                      <a:endParaRPr lang="en-US" altLang="zh-TW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706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/>
                        <a:t>IPSec</a:t>
                      </a:r>
                      <a:r>
                        <a:rPr lang="en-US" altLang="zh-TW" sz="1100" dirty="0"/>
                        <a:t> Crypto – Authentication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/>
                        <a:t>sha256</a:t>
                      </a:r>
                      <a:endParaRPr lang="en-US" altLang="zh-TW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219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/>
                        <a:t>IPSec</a:t>
                      </a:r>
                      <a:r>
                        <a:rPr lang="en-US" altLang="zh-TW" sz="1100" dirty="0"/>
                        <a:t> Crypto – DH Group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group2</a:t>
                      </a:r>
                      <a:endParaRPr lang="en-US" altLang="zh-TW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885896"/>
                  </a:ext>
                </a:extLst>
              </a:tr>
              <a:tr h="2204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/>
                        <a:t>IPSec</a:t>
                      </a:r>
                      <a:r>
                        <a:rPr lang="en-US" altLang="zh-TW" sz="1100" dirty="0"/>
                        <a:t> Crypto – Lifetime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1 Hours, 3600 seconds</a:t>
                      </a:r>
                      <a:endParaRPr lang="en-US" altLang="zh-TW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376043"/>
                  </a:ext>
                </a:extLst>
              </a:tr>
              <a:tr h="2204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/>
                        <a:t>Local Network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10.73.40.0/23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/>
                        <a:t>10.82.131.0/24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052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7831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9">
            <a:extLst>
              <a:ext uri="{FF2B5EF4-FFF2-40B4-BE49-F238E27FC236}">
                <a16:creationId xmlns:a16="http://schemas.microsoft.com/office/drawing/2014/main" id="{FAD67304-BC59-6319-17B6-E115BD899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102000"/>
              </p:ext>
            </p:extLst>
          </p:nvPr>
        </p:nvGraphicFramePr>
        <p:xfrm>
          <a:off x="942201" y="607146"/>
          <a:ext cx="7447655" cy="38862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946279">
                  <a:extLst>
                    <a:ext uri="{9D8B030D-6E8A-4147-A177-3AD203B41FA5}">
                      <a16:colId xmlns:a16="http://schemas.microsoft.com/office/drawing/2014/main" val="1306175481"/>
                    </a:ext>
                  </a:extLst>
                </a:gridCol>
                <a:gridCol w="2250688">
                  <a:extLst>
                    <a:ext uri="{9D8B030D-6E8A-4147-A177-3AD203B41FA5}">
                      <a16:colId xmlns:a16="http://schemas.microsoft.com/office/drawing/2014/main" val="1954416755"/>
                    </a:ext>
                  </a:extLst>
                </a:gridCol>
                <a:gridCol w="2250688">
                  <a:extLst>
                    <a:ext uri="{9D8B030D-6E8A-4147-A177-3AD203B41FA5}">
                      <a16:colId xmlns:a16="http://schemas.microsoft.com/office/drawing/2014/main" val="42308577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Prisma Access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台北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870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VPN Service IP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1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128.77.79.169</a:t>
                      </a:r>
                      <a:endParaRPr lang="zh-TW" altLang="en-US" sz="1100" b="0" i="0" u="none" strike="noStrike" cap="none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rgbClr val="FF0000"/>
                          </a:solidFill>
                        </a:rPr>
                        <a:t>218.211.164.161</a:t>
                      </a:r>
                      <a:endParaRPr lang="zh-TW" altLang="en-US" sz="1100" dirty="0">
                        <a:solidFill>
                          <a:srgbClr val="FF0000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792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Pre-Shared key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B1e2n3Q4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911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Local Identification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Peer Identification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7751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Crypto – Encryption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aes-128-cbc, 3des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340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Crypto – Authentication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sha256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167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Crypto – DH Group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group2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742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Crypto - Lifetime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8 Hours, 28800 seconds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534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</a:t>
                      </a: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Protocol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ESP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67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Encryption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aes-128-cbc, 3des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706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Authentication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sha256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219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DH Group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group2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885896"/>
                  </a:ext>
                </a:extLst>
              </a:tr>
              <a:tr h="2204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Lifetime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 Hours, 3600 seconds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376043"/>
                  </a:ext>
                </a:extLst>
              </a:tr>
              <a:tr h="2204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Local Network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rgbClr val="FF0000"/>
                          </a:solidFill>
                        </a:rPr>
                        <a:t>10.82.162.0/24</a:t>
                      </a:r>
                      <a:r>
                        <a:rPr lang="zh-TW" altLang="en-US" sz="11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TW" sz="1100" dirty="0">
                          <a:solidFill>
                            <a:srgbClr val="FF0000"/>
                          </a:solidFill>
                        </a:rPr>
                        <a:t>(User)</a:t>
                      </a:r>
                      <a:endParaRPr lang="en-US" altLang="zh-TW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052656"/>
                  </a:ext>
                </a:extLst>
              </a:tr>
            </a:tbl>
          </a:graphicData>
        </a:graphic>
      </p:graphicFrame>
      <p:sp>
        <p:nvSpPr>
          <p:cNvPr id="6" name="標題 1">
            <a:extLst>
              <a:ext uri="{FF2B5EF4-FFF2-40B4-BE49-F238E27FC236}">
                <a16:creationId xmlns:a16="http://schemas.microsoft.com/office/drawing/2014/main" id="{DB2BFFB2-09D0-D4D9-45F7-446949BCFA41}"/>
              </a:ext>
            </a:extLst>
          </p:cNvPr>
          <p:cNvSpPr txBox="1">
            <a:spLocks/>
          </p:cNvSpPr>
          <p:nvPr/>
        </p:nvSpPr>
        <p:spPr>
          <a:xfrm>
            <a:off x="670095" y="0"/>
            <a:ext cx="7789850" cy="4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600" dirty="0">
                <a:solidFill>
                  <a:schemeClr val="dk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收集資訊 </a:t>
            </a:r>
            <a:r>
              <a:rPr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Remote Network 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IPSec Tunnel – Connectivity to Branch (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台北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0003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9">
            <a:extLst>
              <a:ext uri="{FF2B5EF4-FFF2-40B4-BE49-F238E27FC236}">
                <a16:creationId xmlns:a16="http://schemas.microsoft.com/office/drawing/2014/main" id="{FAD67304-BC59-6319-17B6-E115BD8994A7}"/>
              </a:ext>
            </a:extLst>
          </p:cNvPr>
          <p:cNvGraphicFramePr>
            <a:graphicFrameLocks noGrp="1"/>
          </p:cNvGraphicFramePr>
          <p:nvPr/>
        </p:nvGraphicFramePr>
        <p:xfrm>
          <a:off x="942201" y="607146"/>
          <a:ext cx="7447655" cy="40538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946279">
                  <a:extLst>
                    <a:ext uri="{9D8B030D-6E8A-4147-A177-3AD203B41FA5}">
                      <a16:colId xmlns:a16="http://schemas.microsoft.com/office/drawing/2014/main" val="1306175481"/>
                    </a:ext>
                  </a:extLst>
                </a:gridCol>
                <a:gridCol w="2250688">
                  <a:extLst>
                    <a:ext uri="{9D8B030D-6E8A-4147-A177-3AD203B41FA5}">
                      <a16:colId xmlns:a16="http://schemas.microsoft.com/office/drawing/2014/main" val="1954416755"/>
                    </a:ext>
                  </a:extLst>
                </a:gridCol>
                <a:gridCol w="2250688">
                  <a:extLst>
                    <a:ext uri="{9D8B030D-6E8A-4147-A177-3AD203B41FA5}">
                      <a16:colId xmlns:a16="http://schemas.microsoft.com/office/drawing/2014/main" val="42308577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Prisma Access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桃園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870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VPN Service IP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/>
                        <a:t>211.75.10.169</a:t>
                      </a: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792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Pre-Shared key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B1e2n3Q4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911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Local Identification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Peer Identification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7751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Crypto – Encryption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aes-128-cbc, 3des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340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Crypto – Authentication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sha256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167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Crypto – DH Group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group2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742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Crypto - Lifetime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8 Hours, 28800 seconds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534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</a:t>
                      </a: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Protocol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ESP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67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Encryption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aes-128-cbc, 3des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706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Authentication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sha256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219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DH Group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group2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885896"/>
                  </a:ext>
                </a:extLst>
              </a:tr>
              <a:tr h="2204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Lifetime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 Hours, 3600 seconds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376043"/>
                  </a:ext>
                </a:extLst>
              </a:tr>
              <a:tr h="2204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Local Network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10.82.10.0/24</a:t>
                      </a:r>
                    </a:p>
                    <a:p>
                      <a:pPr algn="ctr"/>
                      <a:r>
                        <a:rPr lang="en-US" altLang="zh-TW" sz="1100" dirty="0"/>
                        <a:t>10.82.15.0/24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052656"/>
                  </a:ext>
                </a:extLst>
              </a:tr>
            </a:tbl>
          </a:graphicData>
        </a:graphic>
      </p:graphicFrame>
      <p:sp>
        <p:nvSpPr>
          <p:cNvPr id="6" name="標題 1">
            <a:extLst>
              <a:ext uri="{FF2B5EF4-FFF2-40B4-BE49-F238E27FC236}">
                <a16:creationId xmlns:a16="http://schemas.microsoft.com/office/drawing/2014/main" id="{DB2BFFB2-09D0-D4D9-45F7-446949BCFA41}"/>
              </a:ext>
            </a:extLst>
          </p:cNvPr>
          <p:cNvSpPr txBox="1">
            <a:spLocks/>
          </p:cNvSpPr>
          <p:nvPr/>
        </p:nvSpPr>
        <p:spPr>
          <a:xfrm>
            <a:off x="670095" y="0"/>
            <a:ext cx="7789850" cy="4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600" dirty="0">
                <a:solidFill>
                  <a:schemeClr val="dk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收集資訊 </a:t>
            </a:r>
            <a:r>
              <a:rPr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Remote Network 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IPSec Tunnel – Connectivity to Branch (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桃園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583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9">
            <a:extLst>
              <a:ext uri="{FF2B5EF4-FFF2-40B4-BE49-F238E27FC236}">
                <a16:creationId xmlns:a16="http://schemas.microsoft.com/office/drawing/2014/main" id="{FAD67304-BC59-6319-17B6-E115BD899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850008"/>
              </p:ext>
            </p:extLst>
          </p:nvPr>
        </p:nvGraphicFramePr>
        <p:xfrm>
          <a:off x="942201" y="607146"/>
          <a:ext cx="7447655" cy="38862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946279">
                  <a:extLst>
                    <a:ext uri="{9D8B030D-6E8A-4147-A177-3AD203B41FA5}">
                      <a16:colId xmlns:a16="http://schemas.microsoft.com/office/drawing/2014/main" val="1306175481"/>
                    </a:ext>
                  </a:extLst>
                </a:gridCol>
                <a:gridCol w="2250688">
                  <a:extLst>
                    <a:ext uri="{9D8B030D-6E8A-4147-A177-3AD203B41FA5}">
                      <a16:colId xmlns:a16="http://schemas.microsoft.com/office/drawing/2014/main" val="1954416755"/>
                    </a:ext>
                  </a:extLst>
                </a:gridCol>
                <a:gridCol w="2250688">
                  <a:extLst>
                    <a:ext uri="{9D8B030D-6E8A-4147-A177-3AD203B41FA5}">
                      <a16:colId xmlns:a16="http://schemas.microsoft.com/office/drawing/2014/main" val="42308577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Prisma Access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美國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870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VPN Service IP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  <a:sym typeface="Arial"/>
                        </a:rPr>
                        <a:t>98.189.43.251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792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Pre-Shared key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B1e2n3Q4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911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Local Identification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Peer Identification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7751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Crypto – Encryption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aes-128-cbc, 3des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340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Crypto – Authentication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sha256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167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Crypto – DH Group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group2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742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Crypto - Lifetime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8 Hours, 28800 seconds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534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</a:t>
                      </a: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Protocol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ESP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67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Encryption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aes-128-cbc, 3des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706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Authentication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sha256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219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DH Group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group2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885896"/>
                  </a:ext>
                </a:extLst>
              </a:tr>
              <a:tr h="2204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Lifetime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 Hours, 3600 seconds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376043"/>
                  </a:ext>
                </a:extLst>
              </a:tr>
              <a:tr h="2204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Local Network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/>
                        <a:t>10.87.203.0/24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052656"/>
                  </a:ext>
                </a:extLst>
              </a:tr>
            </a:tbl>
          </a:graphicData>
        </a:graphic>
      </p:graphicFrame>
      <p:sp>
        <p:nvSpPr>
          <p:cNvPr id="6" name="標題 1">
            <a:extLst>
              <a:ext uri="{FF2B5EF4-FFF2-40B4-BE49-F238E27FC236}">
                <a16:creationId xmlns:a16="http://schemas.microsoft.com/office/drawing/2014/main" id="{DB2BFFB2-09D0-D4D9-45F7-446949BCFA41}"/>
              </a:ext>
            </a:extLst>
          </p:cNvPr>
          <p:cNvSpPr txBox="1">
            <a:spLocks/>
          </p:cNvSpPr>
          <p:nvPr/>
        </p:nvSpPr>
        <p:spPr>
          <a:xfrm>
            <a:off x="670095" y="0"/>
            <a:ext cx="7789850" cy="4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6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收集資訊 </a:t>
            </a:r>
            <a:r>
              <a:rPr lang="en-US" altLang="zh-TW" sz="1600" dirty="0">
                <a:solidFill>
                  <a:srgbClr val="FF0000"/>
                </a:solidFill>
              </a:rPr>
              <a:t>Remote Network </a:t>
            </a:r>
            <a:r>
              <a:rPr lang="en-US" altLang="zh-TW" sz="1600" dirty="0" err="1"/>
              <a:t>IPSec</a:t>
            </a:r>
            <a:r>
              <a:rPr lang="en-US" altLang="zh-TW" sz="1600" dirty="0"/>
              <a:t> Tunnel – Connectivity to Branch (</a:t>
            </a:r>
            <a:r>
              <a:rPr lang="zh-TW" altLang="en-US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美國</a:t>
            </a:r>
            <a:r>
              <a:rPr lang="en-US" altLang="zh-TW" sz="1600" dirty="0"/>
              <a:t>)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70434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9">
            <a:extLst>
              <a:ext uri="{FF2B5EF4-FFF2-40B4-BE49-F238E27FC236}">
                <a16:creationId xmlns:a16="http://schemas.microsoft.com/office/drawing/2014/main" id="{FAD67304-BC59-6319-17B6-E115BD899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139151"/>
              </p:ext>
            </p:extLst>
          </p:nvPr>
        </p:nvGraphicFramePr>
        <p:xfrm>
          <a:off x="942201" y="607146"/>
          <a:ext cx="7447655" cy="38862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946279">
                  <a:extLst>
                    <a:ext uri="{9D8B030D-6E8A-4147-A177-3AD203B41FA5}">
                      <a16:colId xmlns:a16="http://schemas.microsoft.com/office/drawing/2014/main" val="1306175481"/>
                    </a:ext>
                  </a:extLst>
                </a:gridCol>
                <a:gridCol w="2250688">
                  <a:extLst>
                    <a:ext uri="{9D8B030D-6E8A-4147-A177-3AD203B41FA5}">
                      <a16:colId xmlns:a16="http://schemas.microsoft.com/office/drawing/2014/main" val="1954416755"/>
                    </a:ext>
                  </a:extLst>
                </a:gridCol>
                <a:gridCol w="2250688">
                  <a:extLst>
                    <a:ext uri="{9D8B030D-6E8A-4147-A177-3AD203B41FA5}">
                      <a16:colId xmlns:a16="http://schemas.microsoft.com/office/drawing/2014/main" val="42308577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Prisma Access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越南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870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VPN Service IP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/>
                        <a:t>14.241.98.150</a:t>
                      </a: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792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Pre-Shared key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B1e2n3Q4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911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Local Identification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Peer Identification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7751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Crypto – Encryption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aes-128-cbc, 3des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340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Crypto – Authentication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sha256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167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Crypto – DH Group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group2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742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Crypto - Lifetime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8 Hours, 28800 seconds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534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</a:t>
                      </a: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Protocol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ESP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67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Encryption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aes-128-cbc, 3des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706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Authentication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sha256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219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DH Group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group2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885896"/>
                  </a:ext>
                </a:extLst>
              </a:tr>
              <a:tr h="2204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Lifetime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 Hours, 3600 seconds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376043"/>
                  </a:ext>
                </a:extLst>
              </a:tr>
              <a:tr h="2204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Local Network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/>
                        <a:t>10.92.10.0/24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052656"/>
                  </a:ext>
                </a:extLst>
              </a:tr>
            </a:tbl>
          </a:graphicData>
        </a:graphic>
      </p:graphicFrame>
      <p:sp>
        <p:nvSpPr>
          <p:cNvPr id="6" name="標題 1">
            <a:extLst>
              <a:ext uri="{FF2B5EF4-FFF2-40B4-BE49-F238E27FC236}">
                <a16:creationId xmlns:a16="http://schemas.microsoft.com/office/drawing/2014/main" id="{DB2BFFB2-09D0-D4D9-45F7-446949BCFA41}"/>
              </a:ext>
            </a:extLst>
          </p:cNvPr>
          <p:cNvSpPr txBox="1">
            <a:spLocks/>
          </p:cNvSpPr>
          <p:nvPr/>
        </p:nvSpPr>
        <p:spPr>
          <a:xfrm>
            <a:off x="670095" y="0"/>
            <a:ext cx="7789850" cy="4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6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收集資訊 </a:t>
            </a:r>
            <a:r>
              <a:rPr lang="en-US" altLang="zh-TW" sz="1600" dirty="0">
                <a:solidFill>
                  <a:srgbClr val="FF0000"/>
                </a:solidFill>
              </a:rPr>
              <a:t>Remote Network </a:t>
            </a:r>
            <a:r>
              <a:rPr lang="en-US" altLang="zh-TW" sz="1600" dirty="0"/>
              <a:t>IPSec Tunnel – Connectivity to Branch (</a:t>
            </a:r>
            <a:r>
              <a:rPr lang="zh-TW" altLang="en-US" sz="1600" b="0" dirty="0">
                <a:latin typeface="Arial" panose="020B0604020202020204" pitchFamily="34" charset="0"/>
              </a:rPr>
              <a:t>越南</a:t>
            </a:r>
            <a:r>
              <a:rPr lang="en-US" altLang="zh-TW" sz="1600" dirty="0"/>
              <a:t>)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86918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9">
            <a:extLst>
              <a:ext uri="{FF2B5EF4-FFF2-40B4-BE49-F238E27FC236}">
                <a16:creationId xmlns:a16="http://schemas.microsoft.com/office/drawing/2014/main" id="{FAD67304-BC59-6319-17B6-E115BD899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715232"/>
              </p:ext>
            </p:extLst>
          </p:nvPr>
        </p:nvGraphicFramePr>
        <p:xfrm>
          <a:off x="942201" y="607146"/>
          <a:ext cx="7447655" cy="38862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946279">
                  <a:extLst>
                    <a:ext uri="{9D8B030D-6E8A-4147-A177-3AD203B41FA5}">
                      <a16:colId xmlns:a16="http://schemas.microsoft.com/office/drawing/2014/main" val="1306175481"/>
                    </a:ext>
                  </a:extLst>
                </a:gridCol>
                <a:gridCol w="2250688">
                  <a:extLst>
                    <a:ext uri="{9D8B030D-6E8A-4147-A177-3AD203B41FA5}">
                      <a16:colId xmlns:a16="http://schemas.microsoft.com/office/drawing/2014/main" val="1954416755"/>
                    </a:ext>
                  </a:extLst>
                </a:gridCol>
                <a:gridCol w="2250688">
                  <a:extLst>
                    <a:ext uri="{9D8B030D-6E8A-4147-A177-3AD203B41FA5}">
                      <a16:colId xmlns:a16="http://schemas.microsoft.com/office/drawing/2014/main" val="42308577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Prisma Access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印度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870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VPN Service IP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  <a:sym typeface="Arial"/>
                        </a:rPr>
                        <a:t>125.22.35.2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792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Pre-Shared key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B1e2n3Q4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TW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911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Local Identification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Peer Identification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7751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Crypto – Encryption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aes-128-cbc, 3des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340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Crypto – Authentication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sha256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167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Crypto – DH Group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group2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742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Crypto - Lifetime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8 Hours, 28800 seconds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534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</a:t>
                      </a: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Protocol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ESP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67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Encryption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aes-128-cbc, 3des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706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Authentication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sha256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219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DH Group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group2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885896"/>
                  </a:ext>
                </a:extLst>
              </a:tr>
              <a:tr h="2204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Lifetime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 Hours, 3600 seconds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376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Local Network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/>
                        <a:t>10.90.91.0/24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052656"/>
                  </a:ext>
                </a:extLst>
              </a:tr>
            </a:tbl>
          </a:graphicData>
        </a:graphic>
      </p:graphicFrame>
      <p:sp>
        <p:nvSpPr>
          <p:cNvPr id="6" name="標題 1">
            <a:extLst>
              <a:ext uri="{FF2B5EF4-FFF2-40B4-BE49-F238E27FC236}">
                <a16:creationId xmlns:a16="http://schemas.microsoft.com/office/drawing/2014/main" id="{DB2BFFB2-09D0-D4D9-45F7-446949BCFA41}"/>
              </a:ext>
            </a:extLst>
          </p:cNvPr>
          <p:cNvSpPr txBox="1">
            <a:spLocks/>
          </p:cNvSpPr>
          <p:nvPr/>
        </p:nvSpPr>
        <p:spPr>
          <a:xfrm>
            <a:off x="670095" y="0"/>
            <a:ext cx="7789850" cy="4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600" dirty="0">
                <a:solidFill>
                  <a:schemeClr val="dk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收集資訊 </a:t>
            </a:r>
            <a:r>
              <a:rPr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Remote Network 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IPSec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Tunnel – Connectivity to Branch (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印度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439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9">
            <a:extLst>
              <a:ext uri="{FF2B5EF4-FFF2-40B4-BE49-F238E27FC236}">
                <a16:creationId xmlns:a16="http://schemas.microsoft.com/office/drawing/2014/main" id="{FAD67304-BC59-6319-17B6-E115BD899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376438"/>
              </p:ext>
            </p:extLst>
          </p:nvPr>
        </p:nvGraphicFramePr>
        <p:xfrm>
          <a:off x="942201" y="607146"/>
          <a:ext cx="7447655" cy="38862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946279">
                  <a:extLst>
                    <a:ext uri="{9D8B030D-6E8A-4147-A177-3AD203B41FA5}">
                      <a16:colId xmlns:a16="http://schemas.microsoft.com/office/drawing/2014/main" val="1306175481"/>
                    </a:ext>
                  </a:extLst>
                </a:gridCol>
                <a:gridCol w="2250688">
                  <a:extLst>
                    <a:ext uri="{9D8B030D-6E8A-4147-A177-3AD203B41FA5}">
                      <a16:colId xmlns:a16="http://schemas.microsoft.com/office/drawing/2014/main" val="1954416755"/>
                    </a:ext>
                  </a:extLst>
                </a:gridCol>
                <a:gridCol w="2250688">
                  <a:extLst>
                    <a:ext uri="{9D8B030D-6E8A-4147-A177-3AD203B41FA5}">
                      <a16:colId xmlns:a16="http://schemas.microsoft.com/office/drawing/2014/main" val="42308577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Prisma Access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泰國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870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VPN Service IP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Dynamic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792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Pre-Shared key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B1e2n3Q4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TW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911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Local Identification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Peer Identification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7751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Crypto – Encryption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aes-128-cbc, 3des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340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Crypto – Authentication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sha256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167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Crypto – DH Group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group2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742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Crypto - Lifetime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8 Hours, 28800 seconds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534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</a:t>
                      </a: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Protocol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ESP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67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Encryption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aes-128-cbc, 3des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706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Authentication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sha256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219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DH Group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group2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885896"/>
                  </a:ext>
                </a:extLst>
              </a:tr>
              <a:tr h="2204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Lifetime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 Hours, 3600 seconds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376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Local Network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/>
                        <a:t>10.90.113.0/24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052656"/>
                  </a:ext>
                </a:extLst>
              </a:tr>
            </a:tbl>
          </a:graphicData>
        </a:graphic>
      </p:graphicFrame>
      <p:sp>
        <p:nvSpPr>
          <p:cNvPr id="6" name="標題 1">
            <a:extLst>
              <a:ext uri="{FF2B5EF4-FFF2-40B4-BE49-F238E27FC236}">
                <a16:creationId xmlns:a16="http://schemas.microsoft.com/office/drawing/2014/main" id="{DB2BFFB2-09D0-D4D9-45F7-446949BCFA41}"/>
              </a:ext>
            </a:extLst>
          </p:cNvPr>
          <p:cNvSpPr txBox="1">
            <a:spLocks/>
          </p:cNvSpPr>
          <p:nvPr/>
        </p:nvSpPr>
        <p:spPr>
          <a:xfrm>
            <a:off x="670095" y="0"/>
            <a:ext cx="7789850" cy="4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600" dirty="0">
                <a:solidFill>
                  <a:schemeClr val="dk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收集資訊 </a:t>
            </a:r>
            <a:r>
              <a:rPr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Remote Network 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IPSec Tunnel – Connectivity to Branch (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泰國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2635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9">
            <a:extLst>
              <a:ext uri="{FF2B5EF4-FFF2-40B4-BE49-F238E27FC236}">
                <a16:creationId xmlns:a16="http://schemas.microsoft.com/office/drawing/2014/main" id="{FAD67304-BC59-6319-17B6-E115BD899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486405"/>
              </p:ext>
            </p:extLst>
          </p:nvPr>
        </p:nvGraphicFramePr>
        <p:xfrm>
          <a:off x="942201" y="607146"/>
          <a:ext cx="7447655" cy="38862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946279">
                  <a:extLst>
                    <a:ext uri="{9D8B030D-6E8A-4147-A177-3AD203B41FA5}">
                      <a16:colId xmlns:a16="http://schemas.microsoft.com/office/drawing/2014/main" val="1306175481"/>
                    </a:ext>
                  </a:extLst>
                </a:gridCol>
                <a:gridCol w="2250688">
                  <a:extLst>
                    <a:ext uri="{9D8B030D-6E8A-4147-A177-3AD203B41FA5}">
                      <a16:colId xmlns:a16="http://schemas.microsoft.com/office/drawing/2014/main" val="1954416755"/>
                    </a:ext>
                  </a:extLst>
                </a:gridCol>
                <a:gridCol w="2250688">
                  <a:extLst>
                    <a:ext uri="{9D8B030D-6E8A-4147-A177-3AD203B41FA5}">
                      <a16:colId xmlns:a16="http://schemas.microsoft.com/office/drawing/2014/main" val="42308577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Prisma Access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馬來西亞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870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VPN Service IP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/>
                        <a:t>175.143.40.226</a:t>
                      </a: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792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Pre-Shared key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B1e2n3Q4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TW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911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Local Identification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Peer Identification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7751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Crypto – Encryption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aes-128-cbc, 3des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340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Crypto – Authentication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sha256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167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Crypto – DH Group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group2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742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IKE Crypto - Lifetime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8 Hours, 28800 seconds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534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</a:t>
                      </a: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Protocol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ESP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67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Encryption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aes-128-cbc, 3des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706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Authentication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sha256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219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DH Group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group2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885896"/>
                  </a:ext>
                </a:extLst>
              </a:tr>
              <a:tr h="2204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IPSec</a:t>
                      </a: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Crypto – Lifetime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 Hours, 3600 seconds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376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Local Network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/>
                        <a:t>10.90.106.0/24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052656"/>
                  </a:ext>
                </a:extLst>
              </a:tr>
            </a:tbl>
          </a:graphicData>
        </a:graphic>
      </p:graphicFrame>
      <p:sp>
        <p:nvSpPr>
          <p:cNvPr id="6" name="標題 1">
            <a:extLst>
              <a:ext uri="{FF2B5EF4-FFF2-40B4-BE49-F238E27FC236}">
                <a16:creationId xmlns:a16="http://schemas.microsoft.com/office/drawing/2014/main" id="{DB2BFFB2-09D0-D4D9-45F7-446949BCFA41}"/>
              </a:ext>
            </a:extLst>
          </p:cNvPr>
          <p:cNvSpPr txBox="1">
            <a:spLocks/>
          </p:cNvSpPr>
          <p:nvPr/>
        </p:nvSpPr>
        <p:spPr>
          <a:xfrm>
            <a:off x="670095" y="0"/>
            <a:ext cx="7789850" cy="4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600" dirty="0">
                <a:solidFill>
                  <a:schemeClr val="dk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收集資訊 </a:t>
            </a:r>
            <a:r>
              <a:rPr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Remote Network 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IPSec Tunnel – Connectivity to Branch (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馬來西亞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7038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AB2940-8309-422C-953F-F51A65458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134" y="0"/>
            <a:ext cx="8013216" cy="593313"/>
          </a:xfrm>
        </p:spPr>
        <p:txBody>
          <a:bodyPr/>
          <a:lstStyle/>
          <a:p>
            <a:r>
              <a:rPr lang="zh-TW" altLang="en-US" sz="16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收集客戶資訊 </a:t>
            </a:r>
            <a:r>
              <a:rPr lang="en-US" altLang="zh-TW" sz="16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 (</a:t>
            </a:r>
            <a:r>
              <a:rPr lang="zh-TW" altLang="en-US" sz="16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sz="16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FBB5CD8-59C4-45A7-ADFF-7D8169A6A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65552"/>
              </p:ext>
            </p:extLst>
          </p:nvPr>
        </p:nvGraphicFramePr>
        <p:xfrm>
          <a:off x="656133" y="593313"/>
          <a:ext cx="8076036" cy="2532190"/>
        </p:xfrm>
        <a:graphic>
          <a:graphicData uri="http://schemas.openxmlformats.org/drawingml/2006/table">
            <a:tbl>
              <a:tblPr/>
              <a:tblGrid>
                <a:gridCol w="1404528">
                  <a:extLst>
                    <a:ext uri="{9D8B030D-6E8A-4147-A177-3AD203B41FA5}">
                      <a16:colId xmlns:a16="http://schemas.microsoft.com/office/drawing/2014/main" val="2114518743"/>
                    </a:ext>
                  </a:extLst>
                </a:gridCol>
                <a:gridCol w="1331375">
                  <a:extLst>
                    <a:ext uri="{9D8B030D-6E8A-4147-A177-3AD203B41FA5}">
                      <a16:colId xmlns:a16="http://schemas.microsoft.com/office/drawing/2014/main" val="1494573573"/>
                    </a:ext>
                  </a:extLst>
                </a:gridCol>
                <a:gridCol w="1302114">
                  <a:extLst>
                    <a:ext uri="{9D8B030D-6E8A-4147-A177-3AD203B41FA5}">
                      <a16:colId xmlns:a16="http://schemas.microsoft.com/office/drawing/2014/main" val="2937465197"/>
                    </a:ext>
                  </a:extLst>
                </a:gridCol>
                <a:gridCol w="1385563">
                  <a:extLst>
                    <a:ext uri="{9D8B030D-6E8A-4147-A177-3AD203B41FA5}">
                      <a16:colId xmlns:a16="http://schemas.microsoft.com/office/drawing/2014/main" val="194984127"/>
                    </a:ext>
                  </a:extLst>
                </a:gridCol>
                <a:gridCol w="1521673">
                  <a:extLst>
                    <a:ext uri="{9D8B030D-6E8A-4147-A177-3AD203B41FA5}">
                      <a16:colId xmlns:a16="http://schemas.microsoft.com/office/drawing/2014/main" val="1232930452"/>
                    </a:ext>
                  </a:extLst>
                </a:gridCol>
                <a:gridCol w="1130783">
                  <a:extLst>
                    <a:ext uri="{9D8B030D-6E8A-4147-A177-3AD203B41FA5}">
                      <a16:colId xmlns:a16="http://schemas.microsoft.com/office/drawing/2014/main" val="3488860856"/>
                    </a:ext>
                  </a:extLst>
                </a:gridCol>
              </a:tblGrid>
              <a:tr h="5013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Application name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FQDN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IP address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port number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on perm/SaaS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Monitor by ADEM?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4391519"/>
                  </a:ext>
                </a:extLst>
              </a:tr>
              <a:tr h="254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Teams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Saas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507647"/>
                  </a:ext>
                </a:extLst>
              </a:tr>
              <a:tr h="5013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sap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192.168.11.4</a:t>
                      </a:r>
                      <a:b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192.168.11.31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3200~3400,3600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on perm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703901"/>
                  </a:ext>
                </a:extLst>
              </a:tr>
              <a:tr h="254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dns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10.190.254.1~2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on perm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724293"/>
                  </a:ext>
                </a:extLst>
              </a:tr>
              <a:tr h="254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hris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192.168.81.67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on perm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3054065"/>
                  </a:ext>
                </a:extLst>
              </a:tr>
              <a:tr h="254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192.168.81.17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8889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on perm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2843957"/>
                  </a:ext>
                </a:extLst>
              </a:tr>
              <a:tr h="254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notes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10.191.254.11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1352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on perm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360921"/>
                  </a:ext>
                </a:extLst>
              </a:tr>
              <a:tr h="254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law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192.168.81.105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on perm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503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E03FA6-609B-421A-BFF6-A772E670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POC-</a:t>
            </a:r>
            <a:r>
              <a:rPr lang="zh-TW" altLang="en-US" dirty="0"/>
              <a:t>測試項目 下載檔案速度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550B0AA-DA4B-42AE-9218-2BF0BEA09E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r>
              <a:rPr lang="en-US" b="0"/>
              <a:t>  |  © 2020 Palo Alto Networks, Inc. All rights reserved.</a:t>
            </a:r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087DC2B-B7C8-6B2E-2A72-692BC4788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83" y="786109"/>
            <a:ext cx="2915366" cy="3738529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FBEACDAD-5965-DE6D-B38F-A24DF85867F3}"/>
              </a:ext>
            </a:extLst>
          </p:cNvPr>
          <p:cNvSpPr/>
          <p:nvPr/>
        </p:nvSpPr>
        <p:spPr>
          <a:xfrm>
            <a:off x="506027" y="2396971"/>
            <a:ext cx="1398233" cy="11984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E1F5772-1CCC-9C79-3ACD-59F460E9B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818" y="803775"/>
            <a:ext cx="5292340" cy="320816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E530590-296B-0FC0-5B07-43D529037533}"/>
              </a:ext>
            </a:extLst>
          </p:cNvPr>
          <p:cNvSpPr txBox="1"/>
          <p:nvPr/>
        </p:nvSpPr>
        <p:spPr>
          <a:xfrm>
            <a:off x="1400228" y="4544443"/>
            <a:ext cx="10830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越南</a:t>
            </a:r>
            <a:r>
              <a:rPr lang="en-US" altLang="zh-TW" dirty="0">
                <a:solidFill>
                  <a:srgbClr val="FF0000"/>
                </a:solidFill>
              </a:rPr>
              <a:t>-&gt;</a:t>
            </a:r>
            <a:r>
              <a:rPr lang="zh-TW" altLang="en-US" dirty="0">
                <a:solidFill>
                  <a:srgbClr val="FF0000"/>
                </a:solidFill>
              </a:rPr>
              <a:t>台灣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A22041F-CE41-E8E7-165C-895C61D2FE7F}"/>
              </a:ext>
            </a:extLst>
          </p:cNvPr>
          <p:cNvSpPr txBox="1"/>
          <p:nvPr/>
        </p:nvSpPr>
        <p:spPr>
          <a:xfrm>
            <a:off x="5613450" y="4548876"/>
            <a:ext cx="10830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台灣</a:t>
            </a:r>
            <a:r>
              <a:rPr lang="en-US" altLang="zh-TW" dirty="0">
                <a:solidFill>
                  <a:srgbClr val="FF0000"/>
                </a:solidFill>
              </a:rPr>
              <a:t>-&gt;</a:t>
            </a:r>
            <a:r>
              <a:rPr lang="zh-TW" altLang="en-US" dirty="0">
                <a:solidFill>
                  <a:srgbClr val="FF0000"/>
                </a:solidFill>
              </a:rPr>
              <a:t>越南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3157712-81F9-0A23-D9B3-A0E13A8FBBBF}"/>
              </a:ext>
            </a:extLst>
          </p:cNvPr>
          <p:cNvSpPr/>
          <p:nvPr/>
        </p:nvSpPr>
        <p:spPr>
          <a:xfrm>
            <a:off x="3956482" y="2016711"/>
            <a:ext cx="793071" cy="9617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007300D9-B6B3-ED82-884C-29123E0952DC}"/>
              </a:ext>
            </a:extLst>
          </p:cNvPr>
          <p:cNvSpPr/>
          <p:nvPr/>
        </p:nvSpPr>
        <p:spPr>
          <a:xfrm>
            <a:off x="6603507" y="3332086"/>
            <a:ext cx="458679" cy="26337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777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5415B1-7422-78D3-2645-1AA146DA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Gartner Report 2023</a:t>
            </a:r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C9FF6B1-0BBB-B1A0-2499-3AE4FF6B43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r>
              <a:rPr lang="en-US" b="0"/>
              <a:t>  |  © 2020 Palo Alto Networks, Inc. All rights reserved.</a:t>
            </a:r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8B0C340-D18B-C8D1-D67C-77BEF188E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679" y="893891"/>
            <a:ext cx="3824936" cy="388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57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4840E443-DDEA-3EB8-B6E8-8687E6C87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" y="748871"/>
            <a:ext cx="4215678" cy="278147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63DA7C1-C15D-FF87-F8DC-3D602BB0E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377" y="810993"/>
            <a:ext cx="4813632" cy="233226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8E03FA6-609B-421A-BFF6-A772E670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POC-</a:t>
            </a:r>
            <a:r>
              <a:rPr lang="zh-TW" altLang="en-US" dirty="0"/>
              <a:t>測試項目 下載檔案速度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550B0AA-DA4B-42AE-9218-2BF0BEA09E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r>
              <a:rPr lang="en-US" b="0"/>
              <a:t>  |  © 2020 Palo Alto Networks, Inc. All rights reserved.</a:t>
            </a:r>
            <a:endParaRPr 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BEACDAD-5965-DE6D-B38F-A24DF85867F3}"/>
              </a:ext>
            </a:extLst>
          </p:cNvPr>
          <p:cNvSpPr/>
          <p:nvPr/>
        </p:nvSpPr>
        <p:spPr>
          <a:xfrm>
            <a:off x="3063271" y="2148396"/>
            <a:ext cx="1007141" cy="19974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E530590-296B-0FC0-5B07-43D529037533}"/>
              </a:ext>
            </a:extLst>
          </p:cNvPr>
          <p:cNvSpPr txBox="1"/>
          <p:nvPr/>
        </p:nvSpPr>
        <p:spPr>
          <a:xfrm>
            <a:off x="1441624" y="3521304"/>
            <a:ext cx="1457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馬來西亞</a:t>
            </a:r>
            <a:r>
              <a:rPr lang="en-US" altLang="zh-TW" dirty="0">
                <a:solidFill>
                  <a:srgbClr val="FF0000"/>
                </a:solidFill>
              </a:rPr>
              <a:t>-&gt;</a:t>
            </a:r>
            <a:r>
              <a:rPr lang="zh-TW" altLang="en-US" dirty="0">
                <a:solidFill>
                  <a:srgbClr val="FF0000"/>
                </a:solidFill>
              </a:rPr>
              <a:t>台灣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A22041F-CE41-E8E7-165C-895C61D2FE7F}"/>
              </a:ext>
            </a:extLst>
          </p:cNvPr>
          <p:cNvSpPr txBox="1"/>
          <p:nvPr/>
        </p:nvSpPr>
        <p:spPr>
          <a:xfrm>
            <a:off x="5933884" y="3425851"/>
            <a:ext cx="1448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台灣</a:t>
            </a:r>
            <a:r>
              <a:rPr lang="en-US" altLang="zh-TW" dirty="0">
                <a:solidFill>
                  <a:srgbClr val="FF0000"/>
                </a:solidFill>
              </a:rPr>
              <a:t>-&gt;</a:t>
            </a:r>
            <a:r>
              <a:rPr lang="zh-TW" altLang="en-US" dirty="0">
                <a:solidFill>
                  <a:srgbClr val="FF0000"/>
                </a:solidFill>
              </a:rPr>
              <a:t>馬來西亞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007300D9-B6B3-ED82-884C-29123E0952DC}"/>
              </a:ext>
            </a:extLst>
          </p:cNvPr>
          <p:cNvSpPr/>
          <p:nvPr/>
        </p:nvSpPr>
        <p:spPr>
          <a:xfrm>
            <a:off x="5342878" y="2851357"/>
            <a:ext cx="458679" cy="26337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6192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E03FA6-609B-421A-BFF6-A772E670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POC-</a:t>
            </a:r>
            <a:r>
              <a:rPr lang="zh-TW" altLang="en-US" dirty="0"/>
              <a:t>測試項目 連線品質 台北</a:t>
            </a:r>
            <a:r>
              <a:rPr lang="en-US" altLang="zh-TW" dirty="0"/>
              <a:t>-&gt;</a:t>
            </a:r>
            <a:r>
              <a:rPr lang="zh-TW" altLang="en-US" dirty="0"/>
              <a:t>馬來西亞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550B0AA-DA4B-42AE-9218-2BF0BEA09E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r>
              <a:rPr lang="en-US" b="0"/>
              <a:t>  |  © 2020 Palo Alto Networks, Inc. All rights reserved.</a:t>
            </a:r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EF5191-2FC5-451B-AF62-5F3908B2C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028846"/>
            <a:ext cx="4372475" cy="284046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74358C2-D6FF-40CA-855D-9820A9915B9A}"/>
              </a:ext>
            </a:extLst>
          </p:cNvPr>
          <p:cNvSpPr txBox="1"/>
          <p:nvPr/>
        </p:nvSpPr>
        <p:spPr>
          <a:xfrm>
            <a:off x="1720800" y="4161600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使用原本</a:t>
            </a:r>
            <a:r>
              <a:rPr lang="en-US" altLang="zh-TW" dirty="0">
                <a:solidFill>
                  <a:srgbClr val="FF0000"/>
                </a:solidFill>
              </a:rPr>
              <a:t>VPN</a:t>
            </a:r>
            <a:r>
              <a:rPr lang="zh-TW" altLang="en-US" dirty="0">
                <a:solidFill>
                  <a:srgbClr val="FF0000"/>
                </a:solidFill>
              </a:rPr>
              <a:t>線路</a:t>
            </a:r>
          </a:p>
        </p:txBody>
      </p:sp>
    </p:spTree>
    <p:extLst>
      <p:ext uri="{BB962C8B-B14F-4D97-AF65-F5344CB8AC3E}">
        <p14:creationId xmlns:p14="http://schemas.microsoft.com/office/powerpoint/2010/main" val="1323496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491A0E-FF98-46B0-B160-C2A12463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POC</a:t>
            </a:r>
            <a:r>
              <a:rPr lang="zh-TW" altLang="en-US" dirty="0"/>
              <a:t>測試項目 連線品質 馬來西亞</a:t>
            </a:r>
            <a:r>
              <a:rPr lang="en-US" altLang="zh-TW" dirty="0"/>
              <a:t>-&gt;Taipei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47CEB87-AB7F-4C3F-B41C-4EF25BF2B4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r>
              <a:rPr lang="en-US" b="0"/>
              <a:t>  |  © 2020 Palo Alto Networks, Inc. All rights reserved.</a:t>
            </a:r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F9ED70C-3FA6-4BAE-9E1D-D9FE04FF9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5" y="1384791"/>
            <a:ext cx="4349974" cy="221626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B8DF5F7-35B7-4A93-B3AC-536F4C9EEF6C}"/>
              </a:ext>
            </a:extLst>
          </p:cNvPr>
          <p:cNvSpPr txBox="1"/>
          <p:nvPr/>
        </p:nvSpPr>
        <p:spPr>
          <a:xfrm>
            <a:off x="1334544" y="1077014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使用原本</a:t>
            </a:r>
            <a:r>
              <a:rPr lang="en-US" altLang="zh-TW" dirty="0">
                <a:solidFill>
                  <a:srgbClr val="FF0000"/>
                </a:solidFill>
              </a:rPr>
              <a:t>VPN</a:t>
            </a:r>
            <a:r>
              <a:rPr lang="zh-TW" altLang="en-US" dirty="0">
                <a:solidFill>
                  <a:srgbClr val="FF0000"/>
                </a:solidFill>
              </a:rPr>
              <a:t>線路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E6F279D-AE86-4760-977A-88687763F74C}"/>
              </a:ext>
            </a:extLst>
          </p:cNvPr>
          <p:cNvSpPr txBox="1"/>
          <p:nvPr/>
        </p:nvSpPr>
        <p:spPr>
          <a:xfrm>
            <a:off x="5949949" y="1077014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使用</a:t>
            </a:r>
            <a:r>
              <a:rPr lang="en-US" altLang="zh-TW" dirty="0">
                <a:solidFill>
                  <a:srgbClr val="FF0000"/>
                </a:solidFill>
              </a:rPr>
              <a:t>Prisma</a:t>
            </a:r>
            <a:r>
              <a:rPr lang="zh-TW" altLang="en-US" dirty="0">
                <a:solidFill>
                  <a:srgbClr val="FF0000"/>
                </a:solidFill>
              </a:rPr>
              <a:t>線路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C560A49-6DF1-4D0D-A22E-58DBD9DC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080" y="1384791"/>
            <a:ext cx="4389500" cy="24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83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491A0E-FF98-46B0-B160-C2A12463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POC</a:t>
            </a:r>
            <a:r>
              <a:rPr lang="zh-TW" altLang="en-US" dirty="0"/>
              <a:t>測試項目 連線品質 </a:t>
            </a:r>
            <a:r>
              <a:rPr lang="en-US" altLang="zh-TW" dirty="0"/>
              <a:t>Taipei-&gt;</a:t>
            </a:r>
            <a:r>
              <a:rPr lang="zh-TW" altLang="en-US" dirty="0"/>
              <a:t>馬來西亞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47CEB87-AB7F-4C3F-B41C-4EF25BF2B4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r>
              <a:rPr lang="en-US" b="0"/>
              <a:t>  |  © 2020 Palo Alto Networks, Inc. All rights reserved.</a:t>
            </a:r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B8DF5F7-35B7-4A93-B3AC-536F4C9EEF6C}"/>
              </a:ext>
            </a:extLst>
          </p:cNvPr>
          <p:cNvSpPr txBox="1"/>
          <p:nvPr/>
        </p:nvSpPr>
        <p:spPr>
          <a:xfrm>
            <a:off x="1334544" y="1077014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使用原本</a:t>
            </a:r>
            <a:r>
              <a:rPr lang="en-US" altLang="zh-TW" dirty="0">
                <a:solidFill>
                  <a:srgbClr val="FF0000"/>
                </a:solidFill>
              </a:rPr>
              <a:t>VPN</a:t>
            </a:r>
            <a:r>
              <a:rPr lang="zh-TW" altLang="en-US" dirty="0">
                <a:solidFill>
                  <a:srgbClr val="FF0000"/>
                </a:solidFill>
              </a:rPr>
              <a:t>線路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E6F279D-AE86-4760-977A-88687763F74C}"/>
              </a:ext>
            </a:extLst>
          </p:cNvPr>
          <p:cNvSpPr txBox="1"/>
          <p:nvPr/>
        </p:nvSpPr>
        <p:spPr>
          <a:xfrm>
            <a:off x="5949949" y="1077014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使用</a:t>
            </a:r>
            <a:r>
              <a:rPr lang="en-US" altLang="zh-TW" dirty="0">
                <a:solidFill>
                  <a:srgbClr val="FF0000"/>
                </a:solidFill>
              </a:rPr>
              <a:t>Prisma</a:t>
            </a:r>
            <a:r>
              <a:rPr lang="zh-TW" altLang="en-US" dirty="0">
                <a:solidFill>
                  <a:srgbClr val="FF0000"/>
                </a:solidFill>
              </a:rPr>
              <a:t>線路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8071EE-5774-42FF-BA4B-E05BF54E9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5" y="1600561"/>
            <a:ext cx="4000169" cy="204158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4C2428F-5EFF-43DD-8B41-D98EACB07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537" y="1606028"/>
            <a:ext cx="5033463" cy="204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76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EDE009-29D0-F271-C576-24B107115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Prisma Global Protect</a:t>
            </a:r>
            <a:r>
              <a:rPr lang="zh-TW" altLang="en-US" dirty="0"/>
              <a:t>測試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85C9551-047A-4466-EEED-8B325455AC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r>
              <a:rPr lang="en-US" b="0"/>
              <a:t>  |  © 2020 Palo Alto Networks,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2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EDE009-29D0-F271-C576-24B107115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Prisma Global Protect</a:t>
            </a:r>
            <a:r>
              <a:rPr lang="zh-TW" altLang="en-US" dirty="0"/>
              <a:t> 情境</a:t>
            </a:r>
            <a:r>
              <a:rPr lang="en-US" altLang="zh-TW" dirty="0"/>
              <a:t>1</a:t>
            </a:r>
            <a:r>
              <a:rPr lang="zh-TW" altLang="en-US" dirty="0"/>
              <a:t> </a:t>
            </a:r>
            <a:r>
              <a:rPr lang="en-US" altLang="zh-TW" dirty="0"/>
              <a:t>Always on</a:t>
            </a:r>
            <a:br>
              <a:rPr lang="en-US" altLang="zh-TW" dirty="0"/>
            </a:br>
            <a:r>
              <a:rPr lang="zh-TW" altLang="en-US" dirty="0"/>
              <a:t>非有特殊密碼，不得擅自關閉</a:t>
            </a:r>
            <a:r>
              <a:rPr lang="en-US" altLang="zh-TW" dirty="0"/>
              <a:t>GP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85C9551-047A-4466-EEED-8B325455AC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r>
              <a:rPr lang="en-US" b="0"/>
              <a:t>  |  © 2020 Palo Alto Networks, Inc. All rights reserved.</a:t>
            </a:r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985FC45-3891-CB10-71D1-CC9930A33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085386"/>
            <a:ext cx="2588980" cy="3300949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46A4DF8F-A6DA-CF43-642B-19A979BC20F4}"/>
              </a:ext>
            </a:extLst>
          </p:cNvPr>
          <p:cNvSpPr/>
          <p:nvPr/>
        </p:nvSpPr>
        <p:spPr>
          <a:xfrm>
            <a:off x="1769327" y="2014654"/>
            <a:ext cx="468351" cy="19328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E450D99-7D35-CED6-E8DD-813961251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364" y="1085386"/>
            <a:ext cx="2528719" cy="333847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2C1778D-DB86-9B11-BD35-0244072BB5B2}"/>
              </a:ext>
            </a:extLst>
          </p:cNvPr>
          <p:cNvSpPr txBox="1"/>
          <p:nvPr/>
        </p:nvSpPr>
        <p:spPr>
          <a:xfrm>
            <a:off x="3531329" y="1860765"/>
            <a:ext cx="1040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4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B1e2n3Q4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1158681D-34C3-F774-8D02-6FF9222B5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083" y="1085386"/>
            <a:ext cx="2486540" cy="311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39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EDE009-29D0-F271-C576-24B107115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Prisma Global Protect</a:t>
            </a:r>
            <a:r>
              <a:rPr lang="zh-TW" altLang="en-US" dirty="0"/>
              <a:t> 情境</a:t>
            </a:r>
            <a:r>
              <a:rPr lang="en-US" altLang="zh-TW" dirty="0"/>
              <a:t>1</a:t>
            </a:r>
            <a:r>
              <a:rPr lang="zh-TW" altLang="en-US" dirty="0"/>
              <a:t> </a:t>
            </a:r>
            <a:r>
              <a:rPr lang="en-US" altLang="zh-TW" dirty="0"/>
              <a:t>uninstallation password</a:t>
            </a:r>
            <a:br>
              <a:rPr lang="en-US" altLang="zh-TW" dirty="0"/>
            </a:br>
            <a:r>
              <a:rPr lang="zh-TW" altLang="en-US" dirty="0"/>
              <a:t>非有特殊密碼，不得擅自移除</a:t>
            </a:r>
            <a:r>
              <a:rPr lang="en-US" altLang="zh-TW" dirty="0"/>
              <a:t>GP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85C9551-047A-4466-EEED-8B325455AC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r>
              <a:rPr lang="en-US" b="0"/>
              <a:t>  |  © 2020 Palo Alto Networks, Inc. All rights reserved.</a:t>
            </a:r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E163DC-FB36-7FFA-8D3D-F8A1124D1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477" y="907741"/>
            <a:ext cx="5289068" cy="375414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2C1778D-DB86-9B11-BD35-0244072BB5B2}"/>
              </a:ext>
            </a:extLst>
          </p:cNvPr>
          <p:cNvSpPr txBox="1"/>
          <p:nvPr/>
        </p:nvSpPr>
        <p:spPr>
          <a:xfrm>
            <a:off x="1786867" y="3628733"/>
            <a:ext cx="1040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4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B1e2n3Q4</a:t>
            </a:r>
          </a:p>
        </p:txBody>
      </p:sp>
    </p:spTree>
    <p:extLst>
      <p:ext uri="{BB962C8B-B14F-4D97-AF65-F5344CB8AC3E}">
        <p14:creationId xmlns:p14="http://schemas.microsoft.com/office/powerpoint/2010/main" val="3754561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EDE009-29D0-F271-C576-24B107115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1074"/>
            <a:ext cx="8520600" cy="980691"/>
          </a:xfrm>
        </p:spPr>
        <p:txBody>
          <a:bodyPr/>
          <a:lstStyle/>
          <a:p>
            <a:r>
              <a:rPr lang="en-US" altLang="zh-TW" dirty="0"/>
              <a:t>Prisma Global Protect </a:t>
            </a:r>
            <a:r>
              <a:rPr lang="zh-TW" altLang="en-US" dirty="0"/>
              <a:t>情境</a:t>
            </a:r>
            <a:r>
              <a:rPr lang="en-US" altLang="zh-TW" dirty="0"/>
              <a:t>2</a:t>
            </a:r>
            <a:br>
              <a:rPr lang="en-US" altLang="zh-TW" dirty="0"/>
            </a:br>
            <a:r>
              <a:rPr lang="en-US" altLang="zh-TW" dirty="0"/>
              <a:t>Domain user </a:t>
            </a:r>
            <a:r>
              <a:rPr lang="zh-TW" altLang="en-US" dirty="0"/>
              <a:t>可以</a:t>
            </a:r>
            <a:r>
              <a:rPr lang="en-US" altLang="zh-TW" dirty="0"/>
              <a:t>ping 60.251.202.168</a:t>
            </a:r>
            <a:br>
              <a:rPr lang="en-US" altLang="zh-TW" dirty="0"/>
            </a:br>
            <a:r>
              <a:rPr lang="en-US" altLang="zh-TW" dirty="0"/>
              <a:t>Non-Domain user </a:t>
            </a:r>
            <a:r>
              <a:rPr lang="zh-TW" altLang="en-US" dirty="0"/>
              <a:t>不可以</a:t>
            </a:r>
            <a:r>
              <a:rPr lang="en-US" altLang="zh-TW" dirty="0"/>
              <a:t>ping 60.251.202.168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85C9551-047A-4466-EEED-8B325455AC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r>
              <a:rPr lang="en-US" b="0"/>
              <a:t>  |  © 2020 Palo Alto Networks, Inc. All rights reserved.</a:t>
            </a:r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1A042F5-527F-CD09-B0A2-04AE9F2C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064"/>
            <a:ext cx="4530750" cy="194076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B59E0DE-89DD-523C-485D-BB003B3657B9}"/>
              </a:ext>
            </a:extLst>
          </p:cNvPr>
          <p:cNvSpPr txBox="1"/>
          <p:nvPr/>
        </p:nvSpPr>
        <p:spPr>
          <a:xfrm>
            <a:off x="1475733" y="3389228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Domain user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854E0F6-AA60-3139-AE2E-FA701BAFE840}"/>
              </a:ext>
            </a:extLst>
          </p:cNvPr>
          <p:cNvSpPr txBox="1"/>
          <p:nvPr/>
        </p:nvSpPr>
        <p:spPr>
          <a:xfrm>
            <a:off x="5522957" y="3635334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Non-Domain user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ECDB143-6B15-90FA-90FD-9926EBA75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50" y="2686306"/>
            <a:ext cx="3950563" cy="93244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637D3DB-19FF-28DD-440A-C3FE9F3A8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941" y="1211765"/>
            <a:ext cx="4154620" cy="145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12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EDE009-29D0-F271-C576-24B107115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1074"/>
            <a:ext cx="8520600" cy="980691"/>
          </a:xfrm>
        </p:spPr>
        <p:txBody>
          <a:bodyPr/>
          <a:lstStyle/>
          <a:p>
            <a:r>
              <a:rPr lang="en-US" altLang="zh-TW" dirty="0"/>
              <a:t>Prisma Global Protect </a:t>
            </a:r>
            <a:r>
              <a:rPr lang="zh-TW" altLang="en-US" dirty="0"/>
              <a:t>情境</a:t>
            </a:r>
            <a:r>
              <a:rPr lang="en-US" altLang="zh-TW" dirty="0"/>
              <a:t>3 </a:t>
            </a:r>
            <a:r>
              <a:rPr lang="zh-TW" altLang="en-US" dirty="0"/>
              <a:t>檢查</a:t>
            </a:r>
            <a:r>
              <a:rPr lang="en-US" altLang="zh-TW" dirty="0" err="1"/>
              <a:t>Trendmicro</a:t>
            </a:r>
            <a:r>
              <a:rPr lang="zh-TW" altLang="en-US" dirty="0"/>
              <a:t>是否安裝 更新碼五天內</a:t>
            </a:r>
            <a:br>
              <a:rPr lang="en-US" altLang="zh-TW" dirty="0"/>
            </a:br>
            <a:r>
              <a:rPr lang="en-US" altLang="zh-TW" dirty="0"/>
              <a:t>AV Ready </a:t>
            </a:r>
            <a:r>
              <a:rPr lang="zh-TW" altLang="en-US" dirty="0"/>
              <a:t>可以</a:t>
            </a:r>
            <a:r>
              <a:rPr lang="en-US" altLang="zh-TW" dirty="0"/>
              <a:t>ping</a:t>
            </a:r>
            <a:r>
              <a:rPr lang="zh-TW" altLang="en-US" dirty="0"/>
              <a:t> </a:t>
            </a:r>
            <a:r>
              <a:rPr lang="en-US" altLang="zh-TW" dirty="0"/>
              <a:t>8.8.4.4</a:t>
            </a:r>
            <a:br>
              <a:rPr lang="en-US" altLang="zh-TW" dirty="0"/>
            </a:br>
            <a:r>
              <a:rPr lang="en-US" altLang="zh-TW" dirty="0"/>
              <a:t>AV NOT Ready </a:t>
            </a:r>
            <a:r>
              <a:rPr lang="zh-TW" altLang="en-US" dirty="0"/>
              <a:t>不可以</a:t>
            </a:r>
            <a:r>
              <a:rPr lang="en-US" altLang="zh-TW" dirty="0"/>
              <a:t>ping 8.8.4.4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85C9551-047A-4466-EEED-8B325455AC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r>
              <a:rPr lang="en-US" b="0"/>
              <a:t>  |  © 2020 Palo Alto Networks, Inc. All rights reserved.</a:t>
            </a:r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B59E0DE-89DD-523C-485D-BB003B3657B9}"/>
              </a:ext>
            </a:extLst>
          </p:cNvPr>
          <p:cNvSpPr txBox="1"/>
          <p:nvPr/>
        </p:nvSpPr>
        <p:spPr>
          <a:xfrm>
            <a:off x="254919" y="2892819"/>
            <a:ext cx="4134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TrendMicro is installed and Updated within 5 days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854E0F6-AA60-3139-AE2E-FA701BAFE840}"/>
              </a:ext>
            </a:extLst>
          </p:cNvPr>
          <p:cNvSpPr txBox="1"/>
          <p:nvPr/>
        </p:nvSpPr>
        <p:spPr>
          <a:xfrm>
            <a:off x="5820358" y="288080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AV is NOT ready!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E401AAC-436C-24BE-F4CF-413B239AC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193"/>
            <a:ext cx="4644305" cy="88463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1881854-0E01-E77D-0C36-0ECD4E68B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835" y="1462193"/>
            <a:ext cx="4619735" cy="8846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6B27065-F796-8790-E997-D60E755D2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020" y="2417861"/>
            <a:ext cx="4601980" cy="42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03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EDE009-29D0-F271-C576-24B107115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1074"/>
            <a:ext cx="8520600" cy="980691"/>
          </a:xfrm>
        </p:spPr>
        <p:txBody>
          <a:bodyPr/>
          <a:lstStyle/>
          <a:p>
            <a:r>
              <a:rPr lang="en-US" altLang="zh-TW" dirty="0"/>
              <a:t>Prisma Global Protect </a:t>
            </a:r>
            <a:r>
              <a:rPr lang="zh-TW" altLang="en-US" dirty="0"/>
              <a:t>情境</a:t>
            </a:r>
            <a:r>
              <a:rPr lang="en-US" altLang="zh-TW" dirty="0"/>
              <a:t>4</a:t>
            </a:r>
            <a:br>
              <a:rPr lang="en-US" altLang="zh-TW" dirty="0"/>
            </a:br>
            <a:r>
              <a:rPr lang="en-US" altLang="zh-TW" dirty="0"/>
              <a:t>user </a:t>
            </a:r>
            <a:r>
              <a:rPr lang="zh-TW" altLang="en-US" dirty="0"/>
              <a:t>可以</a:t>
            </a:r>
            <a:r>
              <a:rPr lang="en-US" altLang="zh-TW" dirty="0"/>
              <a:t>ping 8.8.8.8</a:t>
            </a:r>
            <a:br>
              <a:rPr lang="en-US" altLang="zh-TW" dirty="0"/>
            </a:br>
            <a:r>
              <a:rPr lang="zh-TW" altLang="en-US" dirty="0"/>
              <a:t>下載</a:t>
            </a:r>
            <a:r>
              <a:rPr lang="en-US" altLang="zh-TW" dirty="0"/>
              <a:t>virus user </a:t>
            </a:r>
            <a:r>
              <a:rPr lang="zh-TW" altLang="en-US" dirty="0"/>
              <a:t>不能</a:t>
            </a:r>
            <a:r>
              <a:rPr lang="en-US" altLang="zh-TW" dirty="0"/>
              <a:t>ping 8.8.8.8 </a:t>
            </a:r>
            <a:r>
              <a:rPr lang="zh-TW" altLang="en-US" dirty="0"/>
              <a:t>直到透過解除條件</a:t>
            </a:r>
            <a:br>
              <a:rPr lang="en-US" altLang="zh-TW" dirty="0"/>
            </a:br>
            <a:r>
              <a:rPr lang="en-US" altLang="zh-TW" dirty="0"/>
              <a:t>#</a:t>
            </a:r>
            <a:r>
              <a:rPr lang="zh-TW" altLang="en-US" dirty="0"/>
              <a:t>解除條件定義為 過</a:t>
            </a:r>
            <a:r>
              <a:rPr lang="en-US" altLang="zh-TW" dirty="0"/>
              <a:t>1</a:t>
            </a:r>
            <a:r>
              <a:rPr lang="zh-TW" altLang="en-US" dirty="0"/>
              <a:t>分鐘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85C9551-047A-4466-EEED-8B325455AC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r>
              <a:rPr lang="en-US" b="0"/>
              <a:t>  |  © 2020 Palo Alto Networks, Inc. All rights reserved.</a:t>
            </a:r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0E58D29-2A53-BE22-E8FD-37DD424CD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40" y="1589101"/>
            <a:ext cx="4447026" cy="215206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2295A40-3A75-83C7-CD40-AD28C5DE3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3329126"/>
            <a:ext cx="4313706" cy="138071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F04AAB7-8B0E-9010-BFC2-1543BEC258ED}"/>
              </a:ext>
            </a:extLst>
          </p:cNvPr>
          <p:cNvSpPr txBox="1"/>
          <p:nvPr/>
        </p:nvSpPr>
        <p:spPr>
          <a:xfrm>
            <a:off x="1964264" y="1581843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Virus user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4811513-DBFB-4412-8B1D-4BF9F40D9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321" y="3329126"/>
            <a:ext cx="4069612" cy="138071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4307674-052A-9A9C-474F-D577A662A07C}"/>
              </a:ext>
            </a:extLst>
          </p:cNvPr>
          <p:cNvSpPr txBox="1"/>
          <p:nvPr/>
        </p:nvSpPr>
        <p:spPr>
          <a:xfrm>
            <a:off x="6679526" y="158910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一分後</a:t>
            </a:r>
          </a:p>
        </p:txBody>
      </p:sp>
    </p:spTree>
    <p:extLst>
      <p:ext uri="{BB962C8B-B14F-4D97-AF65-F5344CB8AC3E}">
        <p14:creationId xmlns:p14="http://schemas.microsoft.com/office/powerpoint/2010/main" val="943317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30AE8-C238-D565-AFC3-B0EB46732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POC參與操作人員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C093D1-14BF-B770-F89A-0E179A5021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r>
              <a:rPr lang="en-US" b="0"/>
              <a:t>  |  © 2020 Palo Alto Networks, Inc. All rights reserved.</a:t>
            </a:r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E132CFF-8663-753D-A6CE-3BBE7177B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949091"/>
              </p:ext>
            </p:extLst>
          </p:nvPr>
        </p:nvGraphicFramePr>
        <p:xfrm>
          <a:off x="930087" y="1186249"/>
          <a:ext cx="7167706" cy="2942715"/>
        </p:xfrm>
        <a:graphic>
          <a:graphicData uri="http://schemas.openxmlformats.org/drawingml/2006/table">
            <a:tbl>
              <a:tblPr firstRow="1" bandRow="1"/>
              <a:tblGrid>
                <a:gridCol w="1068965">
                  <a:extLst>
                    <a:ext uri="{9D8B030D-6E8A-4147-A177-3AD203B41FA5}">
                      <a16:colId xmlns:a16="http://schemas.microsoft.com/office/drawing/2014/main" val="2074315343"/>
                    </a:ext>
                  </a:extLst>
                </a:gridCol>
                <a:gridCol w="1942084">
                  <a:extLst>
                    <a:ext uri="{9D8B030D-6E8A-4147-A177-3AD203B41FA5}">
                      <a16:colId xmlns:a16="http://schemas.microsoft.com/office/drawing/2014/main" val="2421059286"/>
                    </a:ext>
                  </a:extLst>
                </a:gridCol>
                <a:gridCol w="1422060">
                  <a:extLst>
                    <a:ext uri="{9D8B030D-6E8A-4147-A177-3AD203B41FA5}">
                      <a16:colId xmlns:a16="http://schemas.microsoft.com/office/drawing/2014/main" val="2409234691"/>
                    </a:ext>
                  </a:extLst>
                </a:gridCol>
                <a:gridCol w="2734597">
                  <a:extLst>
                    <a:ext uri="{9D8B030D-6E8A-4147-A177-3AD203B41FA5}">
                      <a16:colId xmlns:a16="http://schemas.microsoft.com/office/drawing/2014/main" val="3284937055"/>
                    </a:ext>
                  </a:extLst>
                </a:gridCol>
              </a:tblGrid>
              <a:tr h="346835">
                <a:tc>
                  <a:txBody>
                    <a:bodyPr/>
                    <a:lstStyle/>
                    <a:p>
                      <a:r>
                        <a:rPr lang="en-TW" dirty="0"/>
                        <a:t>公司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職務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人員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237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Customer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TW" dirty="0"/>
                        <a:t>承辦人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Allen Su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Allen.Su@BenQ.com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35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Customer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承辦人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Ivan.HW.Lin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Ivan.HW.Lin@Qisda.com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64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 Chung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junc@hauman.com.tw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036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SI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Michael Jian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michaelj@hauman.com.tw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59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PANW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Ricky Wang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/>
                        <a:t>riwang@paloaltonetworks.com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475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Disti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Rex Huang</a:t>
                      </a:r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rex.huang@westcon.com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935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885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834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"/>
          <p:cNvSpPr txBox="1">
            <a:spLocks noGrp="1"/>
          </p:cNvSpPr>
          <p:nvPr>
            <p:ph type="ctrTitle"/>
          </p:nvPr>
        </p:nvSpPr>
        <p:spPr>
          <a:xfrm>
            <a:off x="311700" y="1339825"/>
            <a:ext cx="4647000" cy="1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279" name="Google Shape;279;p11"/>
          <p:cNvSpPr txBox="1"/>
          <p:nvPr/>
        </p:nvSpPr>
        <p:spPr>
          <a:xfrm>
            <a:off x="311700" y="409677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paloaltonetworks.com</a:t>
            </a:r>
            <a:endParaRPr sz="1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/>
          <p:cNvSpPr txBox="1">
            <a:spLocks noGrp="1"/>
          </p:cNvSpPr>
          <p:nvPr>
            <p:ph type="sldNum" idx="12"/>
          </p:nvPr>
        </p:nvSpPr>
        <p:spPr>
          <a:xfrm>
            <a:off x="311700" y="4872025"/>
            <a:ext cx="2363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4</a:t>
            </a:fld>
            <a:r>
              <a:rPr lang="en-US" b="0"/>
              <a:t>  |  © 2022 Palo Alto Networks, Inc. All rights reserved.</a:t>
            </a:r>
            <a:endParaRPr/>
          </a:p>
        </p:txBody>
      </p:sp>
      <p:sp>
        <p:nvSpPr>
          <p:cNvPr id="184" name="Google Shape;184;p6"/>
          <p:cNvSpPr/>
          <p:nvPr/>
        </p:nvSpPr>
        <p:spPr>
          <a:xfrm>
            <a:off x="7468859" y="2329129"/>
            <a:ext cx="853600" cy="8524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0585" y="2612241"/>
            <a:ext cx="650133" cy="34276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6"/>
          <p:cNvSpPr txBox="1"/>
          <p:nvPr/>
        </p:nvSpPr>
        <p:spPr>
          <a:xfrm>
            <a:off x="8429129" y="2531047"/>
            <a:ext cx="852195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Public Cloud</a:t>
            </a:r>
            <a:endParaRPr sz="12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6"/>
          <p:cNvSpPr/>
          <p:nvPr/>
        </p:nvSpPr>
        <p:spPr>
          <a:xfrm>
            <a:off x="7468859" y="1011154"/>
            <a:ext cx="853600" cy="8536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92659" y="1250475"/>
            <a:ext cx="606000" cy="36845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6"/>
          <p:cNvSpPr txBox="1"/>
          <p:nvPr/>
        </p:nvSpPr>
        <p:spPr>
          <a:xfrm>
            <a:off x="8429129" y="1217350"/>
            <a:ext cx="714871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SaaS</a:t>
            </a:r>
            <a:endParaRPr sz="12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6"/>
          <p:cNvSpPr txBox="1"/>
          <p:nvPr/>
        </p:nvSpPr>
        <p:spPr>
          <a:xfrm>
            <a:off x="4962550" y="4522064"/>
            <a:ext cx="957781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branch</a:t>
            </a:r>
            <a:endParaRPr sz="12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1" name="Google Shape;191;p6"/>
          <p:cNvGrpSpPr/>
          <p:nvPr/>
        </p:nvGrpSpPr>
        <p:grpSpPr>
          <a:xfrm>
            <a:off x="4238428" y="3898542"/>
            <a:ext cx="853600" cy="852400"/>
            <a:chOff x="4098433" y="3315654"/>
            <a:chExt cx="853600" cy="852400"/>
          </a:xfrm>
        </p:grpSpPr>
        <p:sp>
          <p:nvSpPr>
            <p:cNvPr id="192" name="Google Shape;192;p6"/>
            <p:cNvSpPr/>
            <p:nvPr/>
          </p:nvSpPr>
          <p:spPr>
            <a:xfrm>
              <a:off x="4098433" y="3315654"/>
              <a:ext cx="853600" cy="8524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3" name="Google Shape;193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243372" y="3571444"/>
              <a:ext cx="563723" cy="3684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" name="Google Shape;194;p6"/>
          <p:cNvSpPr/>
          <p:nvPr/>
        </p:nvSpPr>
        <p:spPr>
          <a:xfrm>
            <a:off x="2868575" y="1115330"/>
            <a:ext cx="2840197" cy="1546161"/>
          </a:xfrm>
          <a:custGeom>
            <a:avLst/>
            <a:gdLst/>
            <a:ahLst/>
            <a:cxnLst/>
            <a:rect l="l" t="t" r="r" b="b"/>
            <a:pathLst>
              <a:path w="661654" h="371474" extrusionOk="0">
                <a:moveTo>
                  <a:pt x="291581" y="0"/>
                </a:moveTo>
                <a:cubicBezTo>
                  <a:pt x="368516" y="0"/>
                  <a:pt x="434526" y="46776"/>
                  <a:pt x="462722" y="113440"/>
                </a:cubicBezTo>
                <a:lnTo>
                  <a:pt x="464456" y="122032"/>
                </a:lnTo>
                <a:lnTo>
                  <a:pt x="465827" y="121755"/>
                </a:lnTo>
                <a:cubicBezTo>
                  <a:pt x="500020" y="121755"/>
                  <a:pt x="530976" y="135614"/>
                  <a:pt x="553384" y="158022"/>
                </a:cubicBezTo>
                <a:lnTo>
                  <a:pt x="561475" y="170023"/>
                </a:lnTo>
                <a:lnTo>
                  <a:pt x="578000" y="166687"/>
                </a:lnTo>
                <a:cubicBezTo>
                  <a:pt x="624201" y="166687"/>
                  <a:pt x="661654" y="204140"/>
                  <a:pt x="661654" y="250341"/>
                </a:cubicBezTo>
                <a:cubicBezTo>
                  <a:pt x="661654" y="296542"/>
                  <a:pt x="624201" y="333995"/>
                  <a:pt x="578000" y="333995"/>
                </a:cubicBezTo>
                <a:lnTo>
                  <a:pt x="555823" y="329518"/>
                </a:lnTo>
                <a:lnTo>
                  <a:pt x="553384" y="333136"/>
                </a:lnTo>
                <a:cubicBezTo>
                  <a:pt x="530976" y="355544"/>
                  <a:pt x="500020" y="369403"/>
                  <a:pt x="465827" y="369403"/>
                </a:cubicBezTo>
                <a:cubicBezTo>
                  <a:pt x="448730" y="369403"/>
                  <a:pt x="432443" y="365938"/>
                  <a:pt x="417629" y="359672"/>
                </a:cubicBezTo>
                <a:lnTo>
                  <a:pt x="388681" y="340155"/>
                </a:lnTo>
                <a:lnTo>
                  <a:pt x="363878" y="356878"/>
                </a:lnTo>
                <a:cubicBezTo>
                  <a:pt x="341657" y="366277"/>
                  <a:pt x="317226" y="371474"/>
                  <a:pt x="291581" y="371474"/>
                </a:cubicBezTo>
                <a:cubicBezTo>
                  <a:pt x="265936" y="371474"/>
                  <a:pt x="241505" y="366277"/>
                  <a:pt x="219284" y="356878"/>
                </a:cubicBezTo>
                <a:lnTo>
                  <a:pt x="178069" y="329090"/>
                </a:lnTo>
                <a:lnTo>
                  <a:pt x="172022" y="333167"/>
                </a:lnTo>
                <a:cubicBezTo>
                  <a:pt x="157208" y="339433"/>
                  <a:pt x="140920" y="342898"/>
                  <a:pt x="123824" y="342898"/>
                </a:cubicBezTo>
                <a:cubicBezTo>
                  <a:pt x="55438" y="342898"/>
                  <a:pt x="0" y="287460"/>
                  <a:pt x="0" y="219074"/>
                </a:cubicBezTo>
                <a:cubicBezTo>
                  <a:pt x="0" y="150688"/>
                  <a:pt x="55438" y="95250"/>
                  <a:pt x="123824" y="95250"/>
                </a:cubicBezTo>
                <a:lnTo>
                  <a:pt x="131640" y="96828"/>
                </a:lnTo>
                <a:lnTo>
                  <a:pt x="160245" y="54401"/>
                </a:lnTo>
                <a:cubicBezTo>
                  <a:pt x="193857" y="20789"/>
                  <a:pt x="240291" y="0"/>
                  <a:pt x="291581" y="0"/>
                </a:cubicBezTo>
                <a:close/>
              </a:path>
            </a:pathLst>
          </a:custGeom>
          <a:solidFill>
            <a:srgbClr val="FFFFFF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6"/>
          <p:cNvSpPr txBox="1"/>
          <p:nvPr/>
        </p:nvSpPr>
        <p:spPr>
          <a:xfrm>
            <a:off x="6141778" y="2506113"/>
            <a:ext cx="8536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Internet</a:t>
            </a:r>
            <a:endParaRPr sz="12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6" name="Google Shape;196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81184" y="1477169"/>
            <a:ext cx="696529" cy="66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6"/>
          <p:cNvSpPr/>
          <p:nvPr/>
        </p:nvSpPr>
        <p:spPr>
          <a:xfrm>
            <a:off x="522878" y="1730168"/>
            <a:ext cx="623997" cy="608429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6"/>
          <p:cNvSpPr txBox="1"/>
          <p:nvPr/>
        </p:nvSpPr>
        <p:spPr>
          <a:xfrm>
            <a:off x="455128" y="2347793"/>
            <a:ext cx="1089369" cy="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 dirty="0" err="1">
                <a:latin typeface="Montserrat SemiBold"/>
                <a:sym typeface="Montserrat SemiBold"/>
              </a:rPr>
              <a:t>行動使用者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 b="0" i="0" u="none" strike="noStrike" cap="none" dirty="0" err="1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安裝GP</a:t>
            </a:r>
            <a:r>
              <a:rPr lang="en-US" dirty="0">
                <a:ea typeface="Montserrat SemiBold"/>
              </a:rPr>
              <a:t> </a:t>
            </a:r>
            <a:r>
              <a:rPr lang="en-US" sz="1067" b="0" i="0" u="none" strike="noStrike" cap="none" dirty="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Agent</a:t>
            </a:r>
            <a:endParaRPr sz="1067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99" name="Google Shape;199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7894" y="2025590"/>
            <a:ext cx="377108" cy="28307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6"/>
          <p:cNvSpPr txBox="1"/>
          <p:nvPr/>
        </p:nvSpPr>
        <p:spPr>
          <a:xfrm>
            <a:off x="3883907" y="2090888"/>
            <a:ext cx="98892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Prisma Access</a:t>
            </a:r>
            <a:endParaRPr sz="12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1" name="Google Shape;201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28031" y="1526105"/>
            <a:ext cx="984920" cy="980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27987" y="1748095"/>
            <a:ext cx="256668" cy="268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6"/>
          <p:cNvGrpSpPr/>
          <p:nvPr/>
        </p:nvGrpSpPr>
        <p:grpSpPr>
          <a:xfrm>
            <a:off x="2506811" y="1828329"/>
            <a:ext cx="470952" cy="448682"/>
            <a:chOff x="2212848" y="356616"/>
            <a:chExt cx="704088" cy="685800"/>
          </a:xfrm>
        </p:grpSpPr>
        <p:sp>
          <p:nvSpPr>
            <p:cNvPr id="204" name="Google Shape;204;p6"/>
            <p:cNvSpPr/>
            <p:nvPr/>
          </p:nvSpPr>
          <p:spPr>
            <a:xfrm>
              <a:off x="2212848" y="356616"/>
              <a:ext cx="704088" cy="685800"/>
            </a:xfrm>
            <a:prstGeom prst="ellipse">
              <a:avLst/>
            </a:prstGeom>
            <a:noFill/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5" name="Google Shape;205;p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352242" y="528112"/>
              <a:ext cx="425300" cy="3428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6" name="Google Shape;206;p6"/>
          <p:cNvSpPr txBox="1"/>
          <p:nvPr/>
        </p:nvSpPr>
        <p:spPr>
          <a:xfrm>
            <a:off x="2187895" y="2274504"/>
            <a:ext cx="884020" cy="233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TW </a:t>
            </a:r>
            <a:r>
              <a:rPr lang="en-US" sz="1200" b="1" dirty="0" err="1">
                <a:latin typeface="Montserrat"/>
                <a:ea typeface="Montserrat"/>
                <a:cs typeface="Montserrat"/>
                <a:sym typeface="Montserrat"/>
              </a:rPr>
              <a:t>PoP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dirty="0"/>
          </a:p>
        </p:txBody>
      </p:sp>
      <p:cxnSp>
        <p:nvCxnSpPr>
          <p:cNvPr id="207" name="Google Shape;207;p6"/>
          <p:cNvCxnSpPr/>
          <p:nvPr/>
        </p:nvCxnSpPr>
        <p:spPr>
          <a:xfrm>
            <a:off x="1156390" y="2088484"/>
            <a:ext cx="1365567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08" name="Google Shape;208;p6"/>
          <p:cNvCxnSpPr>
            <a:cxnSpLocks/>
          </p:cNvCxnSpPr>
          <p:nvPr/>
        </p:nvCxnSpPr>
        <p:spPr>
          <a:xfrm>
            <a:off x="5708772" y="2130741"/>
            <a:ext cx="309941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09" name="Google Shape;209;p6"/>
          <p:cNvCxnSpPr/>
          <p:nvPr/>
        </p:nvCxnSpPr>
        <p:spPr>
          <a:xfrm>
            <a:off x="7187797" y="1460930"/>
            <a:ext cx="190324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10" name="Google Shape;210;p6"/>
          <p:cNvCxnSpPr/>
          <p:nvPr/>
        </p:nvCxnSpPr>
        <p:spPr>
          <a:xfrm>
            <a:off x="7192806" y="2819507"/>
            <a:ext cx="190324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11" name="Google Shape;211;p6"/>
          <p:cNvCxnSpPr/>
          <p:nvPr/>
        </p:nvCxnSpPr>
        <p:spPr>
          <a:xfrm>
            <a:off x="7187797" y="1460930"/>
            <a:ext cx="0" cy="1358577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12" name="Google Shape;212;p6"/>
          <p:cNvCxnSpPr/>
          <p:nvPr/>
        </p:nvCxnSpPr>
        <p:spPr>
          <a:xfrm>
            <a:off x="7095744" y="2122721"/>
            <a:ext cx="92053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213" name="Google Shape;213;p6"/>
          <p:cNvGrpSpPr/>
          <p:nvPr/>
        </p:nvGrpSpPr>
        <p:grpSpPr>
          <a:xfrm>
            <a:off x="1301662" y="1984235"/>
            <a:ext cx="1037481" cy="208497"/>
            <a:chOff x="1286954" y="2251465"/>
            <a:chExt cx="1037481" cy="272244"/>
          </a:xfrm>
        </p:grpSpPr>
        <p:sp>
          <p:nvSpPr>
            <p:cNvPr id="214" name="Google Shape;214;p6"/>
            <p:cNvSpPr/>
            <p:nvPr/>
          </p:nvSpPr>
          <p:spPr>
            <a:xfrm>
              <a:off x="1286954" y="2251465"/>
              <a:ext cx="1020694" cy="272244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6"/>
            <p:cNvSpPr txBox="1"/>
            <p:nvPr/>
          </p:nvSpPr>
          <p:spPr>
            <a:xfrm>
              <a:off x="1301398" y="2279066"/>
              <a:ext cx="1023037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 i="0" u="none" strike="noStrike" cap="none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Encrypted Tunnel</a:t>
              </a:r>
              <a:endParaRPr dirty="0"/>
            </a:p>
          </p:txBody>
        </p:sp>
      </p:grpSp>
      <p:sp>
        <p:nvSpPr>
          <p:cNvPr id="225" name="Google Shape;225;p6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POC Diagram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6BB0A6-1F3D-A146-A455-BD3B90313B87}"/>
              </a:ext>
            </a:extLst>
          </p:cNvPr>
          <p:cNvSpPr txBox="1"/>
          <p:nvPr/>
        </p:nvSpPr>
        <p:spPr>
          <a:xfrm>
            <a:off x="1642976" y="3182785"/>
            <a:ext cx="1752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/>
              <a:t>FW Gateway </a:t>
            </a:r>
            <a:r>
              <a:rPr lang="en-US" sz="1200" dirty="0"/>
              <a:t>I</a:t>
            </a:r>
            <a:r>
              <a:rPr lang="en-TW" sz="1200" dirty="0"/>
              <a:t>P?</a:t>
            </a:r>
          </a:p>
        </p:txBody>
      </p:sp>
      <p:grpSp>
        <p:nvGrpSpPr>
          <p:cNvPr id="6" name="Google Shape;191;p6">
            <a:extLst>
              <a:ext uri="{FF2B5EF4-FFF2-40B4-BE49-F238E27FC236}">
                <a16:creationId xmlns:a16="http://schemas.microsoft.com/office/drawing/2014/main" id="{8C5DA8B9-A5E5-F6B0-1E2A-5F73C9108F83}"/>
              </a:ext>
            </a:extLst>
          </p:cNvPr>
          <p:cNvGrpSpPr/>
          <p:nvPr/>
        </p:nvGrpSpPr>
        <p:grpSpPr>
          <a:xfrm>
            <a:off x="2676562" y="3733780"/>
            <a:ext cx="853600" cy="852400"/>
            <a:chOff x="4098433" y="3315654"/>
            <a:chExt cx="853600" cy="852400"/>
          </a:xfrm>
        </p:grpSpPr>
        <p:sp>
          <p:nvSpPr>
            <p:cNvPr id="7" name="Google Shape;192;p6">
              <a:extLst>
                <a:ext uri="{FF2B5EF4-FFF2-40B4-BE49-F238E27FC236}">
                  <a16:creationId xmlns:a16="http://schemas.microsoft.com/office/drawing/2014/main" id="{7C4B6022-E069-7294-C731-AD46A6B5B254}"/>
                </a:ext>
              </a:extLst>
            </p:cNvPr>
            <p:cNvSpPr/>
            <p:nvPr/>
          </p:nvSpPr>
          <p:spPr>
            <a:xfrm>
              <a:off x="4098433" y="3315654"/>
              <a:ext cx="853600" cy="8524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" name="Google Shape;193;p6">
              <a:extLst>
                <a:ext uri="{FF2B5EF4-FFF2-40B4-BE49-F238E27FC236}">
                  <a16:creationId xmlns:a16="http://schemas.microsoft.com/office/drawing/2014/main" id="{B94F0043-0AFF-48D0-A2A0-7F74435142C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243372" y="3571444"/>
              <a:ext cx="563723" cy="3684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Google Shape;190;p6">
            <a:extLst>
              <a:ext uri="{FF2B5EF4-FFF2-40B4-BE49-F238E27FC236}">
                <a16:creationId xmlns:a16="http://schemas.microsoft.com/office/drawing/2014/main" id="{038569F8-04AA-BAE1-CFE4-326A03CFCBE1}"/>
              </a:ext>
            </a:extLst>
          </p:cNvPr>
          <p:cNvSpPr txBox="1"/>
          <p:nvPr/>
        </p:nvSpPr>
        <p:spPr>
          <a:xfrm>
            <a:off x="2916733" y="4463508"/>
            <a:ext cx="957781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HQ</a:t>
            </a:r>
            <a:endParaRPr sz="12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3A8CF7-555D-F1C5-8CB9-A6F99D0766D3}"/>
              </a:ext>
            </a:extLst>
          </p:cNvPr>
          <p:cNvSpPr/>
          <p:nvPr/>
        </p:nvSpPr>
        <p:spPr>
          <a:xfrm>
            <a:off x="1976742" y="3890920"/>
            <a:ext cx="710936" cy="2714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88814E-56D3-49D5-D2FC-3A0224B02C89}"/>
              </a:ext>
            </a:extLst>
          </p:cNvPr>
          <p:cNvSpPr/>
          <p:nvPr/>
        </p:nvSpPr>
        <p:spPr>
          <a:xfrm>
            <a:off x="1951016" y="4233070"/>
            <a:ext cx="710936" cy="2714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DNS</a:t>
            </a:r>
          </a:p>
        </p:txBody>
      </p:sp>
      <p:pic>
        <p:nvPicPr>
          <p:cNvPr id="22" name="Picture 10" descr="Microsoft Azure Active Directory Premium P2">
            <a:extLst>
              <a:ext uri="{FF2B5EF4-FFF2-40B4-BE49-F238E27FC236}">
                <a16:creationId xmlns:a16="http://schemas.microsoft.com/office/drawing/2014/main" id="{06B9BD9E-4704-932F-5FD1-C9F21C540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968" y="389828"/>
            <a:ext cx="360149" cy="36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210;g1121f6b754c_0_173">
            <a:extLst>
              <a:ext uri="{FF2B5EF4-FFF2-40B4-BE49-F238E27FC236}">
                <a16:creationId xmlns:a16="http://schemas.microsoft.com/office/drawing/2014/main" id="{1B08AD0F-C4D6-73A7-B865-00D4CB8AC8DB}"/>
              </a:ext>
            </a:extLst>
          </p:cNvPr>
          <p:cNvSpPr txBox="1"/>
          <p:nvPr/>
        </p:nvSpPr>
        <p:spPr>
          <a:xfrm>
            <a:off x="5018992" y="624015"/>
            <a:ext cx="105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90000"/>
              </a:lnSpc>
              <a:buSzPts val="1200"/>
            </a:pPr>
            <a:r>
              <a:rPr lang="en-US" altLang="zh-TW" sz="800" b="1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Azure Active Directory</a:t>
            </a:r>
            <a:endParaRPr lang="en-US" altLang="zh-TW" sz="800" b="1" i="0" u="none" strike="noStrike" cap="none"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D7E1C6-227A-EEA1-C82E-63413BDA6EE2}"/>
              </a:ext>
            </a:extLst>
          </p:cNvPr>
          <p:cNvCxnSpPr/>
          <p:nvPr/>
        </p:nvCxnSpPr>
        <p:spPr>
          <a:xfrm flipV="1">
            <a:off x="4677713" y="1011154"/>
            <a:ext cx="609904" cy="607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161DFCD-4077-D9CD-76F4-2DCDF495512F}"/>
              </a:ext>
            </a:extLst>
          </p:cNvPr>
          <p:cNvSpPr txBox="1"/>
          <p:nvPr/>
        </p:nvSpPr>
        <p:spPr>
          <a:xfrm>
            <a:off x="4946372" y="1240050"/>
            <a:ext cx="609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/>
              <a:t>SAML</a:t>
            </a:r>
          </a:p>
        </p:txBody>
      </p:sp>
      <p:sp>
        <p:nvSpPr>
          <p:cNvPr id="28" name="Google Shape;197;p6">
            <a:extLst>
              <a:ext uri="{FF2B5EF4-FFF2-40B4-BE49-F238E27FC236}">
                <a16:creationId xmlns:a16="http://schemas.microsoft.com/office/drawing/2014/main" id="{E685E862-8D9E-E955-BE0F-5C44F3C8FD3C}"/>
              </a:ext>
            </a:extLst>
          </p:cNvPr>
          <p:cNvSpPr/>
          <p:nvPr/>
        </p:nvSpPr>
        <p:spPr>
          <a:xfrm>
            <a:off x="1291730" y="906880"/>
            <a:ext cx="623997" cy="608429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199;p6">
            <a:extLst>
              <a:ext uri="{FF2B5EF4-FFF2-40B4-BE49-F238E27FC236}">
                <a16:creationId xmlns:a16="http://schemas.microsoft.com/office/drawing/2014/main" id="{0C56B8E6-C335-AC16-6542-E931F857F37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66746" y="1202302"/>
            <a:ext cx="377108" cy="283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202;p6">
            <a:extLst>
              <a:ext uri="{FF2B5EF4-FFF2-40B4-BE49-F238E27FC236}">
                <a16:creationId xmlns:a16="http://schemas.microsoft.com/office/drawing/2014/main" id="{9A5F0B5E-087E-0E71-1D91-176593D541F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96839" y="924807"/>
            <a:ext cx="256668" cy="268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203;p6">
            <a:extLst>
              <a:ext uri="{FF2B5EF4-FFF2-40B4-BE49-F238E27FC236}">
                <a16:creationId xmlns:a16="http://schemas.microsoft.com/office/drawing/2014/main" id="{6E6E153F-8196-E76E-5DAE-114AAFAA5932}"/>
              </a:ext>
            </a:extLst>
          </p:cNvPr>
          <p:cNvGrpSpPr/>
          <p:nvPr/>
        </p:nvGrpSpPr>
        <p:grpSpPr>
          <a:xfrm>
            <a:off x="3275663" y="1005041"/>
            <a:ext cx="470952" cy="448682"/>
            <a:chOff x="2212848" y="356616"/>
            <a:chExt cx="704088" cy="685800"/>
          </a:xfrm>
        </p:grpSpPr>
        <p:sp>
          <p:nvSpPr>
            <p:cNvPr id="33" name="Google Shape;204;p6">
              <a:extLst>
                <a:ext uri="{FF2B5EF4-FFF2-40B4-BE49-F238E27FC236}">
                  <a16:creationId xmlns:a16="http://schemas.microsoft.com/office/drawing/2014/main" id="{D8F8EA2B-1E04-2D11-0EDF-CBF6A4906B44}"/>
                </a:ext>
              </a:extLst>
            </p:cNvPr>
            <p:cNvSpPr/>
            <p:nvPr/>
          </p:nvSpPr>
          <p:spPr>
            <a:xfrm>
              <a:off x="2212848" y="356616"/>
              <a:ext cx="704088" cy="685800"/>
            </a:xfrm>
            <a:prstGeom prst="ellipse">
              <a:avLst/>
            </a:prstGeom>
            <a:noFill/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" name="Google Shape;205;p6">
              <a:extLst>
                <a:ext uri="{FF2B5EF4-FFF2-40B4-BE49-F238E27FC236}">
                  <a16:creationId xmlns:a16="http://schemas.microsoft.com/office/drawing/2014/main" id="{8FB840C6-DD00-572A-DB99-51CB3D10E984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352242" y="528112"/>
              <a:ext cx="425300" cy="3428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" name="Google Shape;206;p6">
            <a:extLst>
              <a:ext uri="{FF2B5EF4-FFF2-40B4-BE49-F238E27FC236}">
                <a16:creationId xmlns:a16="http://schemas.microsoft.com/office/drawing/2014/main" id="{B6DCFE8E-530B-7BE9-AC87-64A7B3A10E5D}"/>
              </a:ext>
            </a:extLst>
          </p:cNvPr>
          <p:cNvSpPr txBox="1"/>
          <p:nvPr/>
        </p:nvSpPr>
        <p:spPr>
          <a:xfrm>
            <a:off x="2956747" y="1451216"/>
            <a:ext cx="884020" cy="233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US </a:t>
            </a:r>
            <a:r>
              <a:rPr lang="en-US" sz="1200" b="1" dirty="0" err="1">
                <a:latin typeface="Montserrat"/>
                <a:ea typeface="Montserrat"/>
                <a:cs typeface="Montserrat"/>
                <a:sym typeface="Montserrat"/>
              </a:rPr>
              <a:t>PoP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dirty="0"/>
          </a:p>
        </p:txBody>
      </p:sp>
      <p:cxnSp>
        <p:nvCxnSpPr>
          <p:cNvPr id="36" name="Google Shape;207;p6">
            <a:extLst>
              <a:ext uri="{FF2B5EF4-FFF2-40B4-BE49-F238E27FC236}">
                <a16:creationId xmlns:a16="http://schemas.microsoft.com/office/drawing/2014/main" id="{ADEAB1D6-19AA-D02E-A500-19CE5E934D7B}"/>
              </a:ext>
            </a:extLst>
          </p:cNvPr>
          <p:cNvCxnSpPr/>
          <p:nvPr/>
        </p:nvCxnSpPr>
        <p:spPr>
          <a:xfrm>
            <a:off x="1925242" y="1265196"/>
            <a:ext cx="1365567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triangle" w="med" len="med"/>
          </a:ln>
        </p:spPr>
      </p:cxnSp>
      <p:grpSp>
        <p:nvGrpSpPr>
          <p:cNvPr id="37" name="Google Shape;213;p6">
            <a:extLst>
              <a:ext uri="{FF2B5EF4-FFF2-40B4-BE49-F238E27FC236}">
                <a16:creationId xmlns:a16="http://schemas.microsoft.com/office/drawing/2014/main" id="{DC872BF5-8DFE-4737-044E-80049368CE7C}"/>
              </a:ext>
            </a:extLst>
          </p:cNvPr>
          <p:cNvGrpSpPr/>
          <p:nvPr/>
        </p:nvGrpSpPr>
        <p:grpSpPr>
          <a:xfrm>
            <a:off x="2070514" y="1160947"/>
            <a:ext cx="1037481" cy="208497"/>
            <a:chOff x="1286954" y="2251465"/>
            <a:chExt cx="1037481" cy="272244"/>
          </a:xfrm>
        </p:grpSpPr>
        <p:sp>
          <p:nvSpPr>
            <p:cNvPr id="38" name="Google Shape;214;p6">
              <a:extLst>
                <a:ext uri="{FF2B5EF4-FFF2-40B4-BE49-F238E27FC236}">
                  <a16:creationId xmlns:a16="http://schemas.microsoft.com/office/drawing/2014/main" id="{D4C6EEEA-365B-1254-DFC1-637C926A5049}"/>
                </a:ext>
              </a:extLst>
            </p:cNvPr>
            <p:cNvSpPr/>
            <p:nvPr/>
          </p:nvSpPr>
          <p:spPr>
            <a:xfrm>
              <a:off x="1286954" y="2251465"/>
              <a:ext cx="1020694" cy="272244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;p6">
              <a:extLst>
                <a:ext uri="{FF2B5EF4-FFF2-40B4-BE49-F238E27FC236}">
                  <a16:creationId xmlns:a16="http://schemas.microsoft.com/office/drawing/2014/main" id="{07DAE71C-D5CA-EF89-155E-4FD5F47A63BE}"/>
                </a:ext>
              </a:extLst>
            </p:cNvPr>
            <p:cNvSpPr txBox="1"/>
            <p:nvPr/>
          </p:nvSpPr>
          <p:spPr>
            <a:xfrm>
              <a:off x="1301398" y="2279066"/>
              <a:ext cx="1023037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 i="0" u="none" strike="noStrike" cap="none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Encrypted Tunnel</a:t>
              </a:r>
              <a:endParaRPr dirty="0"/>
            </a:p>
          </p:txBody>
        </p:sp>
      </p:grpSp>
      <p:cxnSp>
        <p:nvCxnSpPr>
          <p:cNvPr id="40" name="Google Shape;207;p6">
            <a:extLst>
              <a:ext uri="{FF2B5EF4-FFF2-40B4-BE49-F238E27FC236}">
                <a16:creationId xmlns:a16="http://schemas.microsoft.com/office/drawing/2014/main" id="{DFD08C16-1D94-A00E-D8C9-2C89683B342D}"/>
              </a:ext>
            </a:extLst>
          </p:cNvPr>
          <p:cNvCxnSpPr>
            <a:cxnSpLocks/>
            <a:stCxn id="43" idx="3"/>
          </p:cNvCxnSpPr>
          <p:nvPr/>
        </p:nvCxnSpPr>
        <p:spPr>
          <a:xfrm flipH="1">
            <a:off x="2953294" y="2596602"/>
            <a:ext cx="484429" cy="1184926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triangle" w="med" len="med"/>
          </a:ln>
        </p:spPr>
      </p:cxnSp>
      <p:grpSp>
        <p:nvGrpSpPr>
          <p:cNvPr id="41" name="Google Shape;213;p6">
            <a:extLst>
              <a:ext uri="{FF2B5EF4-FFF2-40B4-BE49-F238E27FC236}">
                <a16:creationId xmlns:a16="http://schemas.microsoft.com/office/drawing/2014/main" id="{B21F0A14-3827-FD73-1FBE-897C1448EB47}"/>
              </a:ext>
            </a:extLst>
          </p:cNvPr>
          <p:cNvGrpSpPr/>
          <p:nvPr/>
        </p:nvGrpSpPr>
        <p:grpSpPr>
          <a:xfrm rot="17608760">
            <a:off x="2720970" y="2982343"/>
            <a:ext cx="1051170" cy="208497"/>
            <a:chOff x="1241036" y="2258913"/>
            <a:chExt cx="1051170" cy="272244"/>
          </a:xfrm>
        </p:grpSpPr>
        <p:sp>
          <p:nvSpPr>
            <p:cNvPr id="42" name="Google Shape;214;p6">
              <a:extLst>
                <a:ext uri="{FF2B5EF4-FFF2-40B4-BE49-F238E27FC236}">
                  <a16:creationId xmlns:a16="http://schemas.microsoft.com/office/drawing/2014/main" id="{EEA269AA-990A-5104-5E4F-355259499163}"/>
                </a:ext>
              </a:extLst>
            </p:cNvPr>
            <p:cNvSpPr/>
            <p:nvPr/>
          </p:nvSpPr>
          <p:spPr>
            <a:xfrm>
              <a:off x="1241036" y="2258913"/>
              <a:ext cx="1020694" cy="272244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5;p6">
              <a:extLst>
                <a:ext uri="{FF2B5EF4-FFF2-40B4-BE49-F238E27FC236}">
                  <a16:creationId xmlns:a16="http://schemas.microsoft.com/office/drawing/2014/main" id="{8D662AB1-E902-FA84-7171-010A3B94634E}"/>
                </a:ext>
              </a:extLst>
            </p:cNvPr>
            <p:cNvSpPr txBox="1"/>
            <p:nvPr/>
          </p:nvSpPr>
          <p:spPr>
            <a:xfrm>
              <a:off x="1269169" y="2269048"/>
              <a:ext cx="1023037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 i="0" u="none" strike="noStrike" cap="none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Encrypted Tunnel</a:t>
              </a:r>
              <a:endParaRPr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7C94A8E-01A8-62B9-CF58-A721272C5371}"/>
              </a:ext>
            </a:extLst>
          </p:cNvPr>
          <p:cNvSpPr/>
          <p:nvPr/>
        </p:nvSpPr>
        <p:spPr>
          <a:xfrm>
            <a:off x="2795543" y="3757358"/>
            <a:ext cx="476698" cy="223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FW</a:t>
            </a:r>
          </a:p>
        </p:txBody>
      </p:sp>
      <p:cxnSp>
        <p:nvCxnSpPr>
          <p:cNvPr id="48" name="Google Shape;207;p6">
            <a:extLst>
              <a:ext uri="{FF2B5EF4-FFF2-40B4-BE49-F238E27FC236}">
                <a16:creationId xmlns:a16="http://schemas.microsoft.com/office/drawing/2014/main" id="{7D01F879-A4B7-2C7F-00E4-FF3538F926DD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4533581" y="2926146"/>
            <a:ext cx="122103" cy="915258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triangle" w="med" len="med"/>
          </a:ln>
        </p:spPr>
      </p:cxnSp>
      <p:grpSp>
        <p:nvGrpSpPr>
          <p:cNvPr id="49" name="Google Shape;213;p6">
            <a:extLst>
              <a:ext uri="{FF2B5EF4-FFF2-40B4-BE49-F238E27FC236}">
                <a16:creationId xmlns:a16="http://schemas.microsoft.com/office/drawing/2014/main" id="{B9B30361-7B26-1B8E-6813-5AD076489BAC}"/>
              </a:ext>
            </a:extLst>
          </p:cNvPr>
          <p:cNvGrpSpPr/>
          <p:nvPr/>
        </p:nvGrpSpPr>
        <p:grpSpPr>
          <a:xfrm rot="4764106">
            <a:off x="4014640" y="3152027"/>
            <a:ext cx="1037481" cy="208497"/>
            <a:chOff x="1286954" y="2251465"/>
            <a:chExt cx="1037481" cy="272244"/>
          </a:xfrm>
        </p:grpSpPr>
        <p:sp>
          <p:nvSpPr>
            <p:cNvPr id="50" name="Google Shape;214;p6">
              <a:extLst>
                <a:ext uri="{FF2B5EF4-FFF2-40B4-BE49-F238E27FC236}">
                  <a16:creationId xmlns:a16="http://schemas.microsoft.com/office/drawing/2014/main" id="{DC514EFE-E447-370B-377C-EDBE5B647BE1}"/>
                </a:ext>
              </a:extLst>
            </p:cNvPr>
            <p:cNvSpPr/>
            <p:nvPr/>
          </p:nvSpPr>
          <p:spPr>
            <a:xfrm>
              <a:off x="1286954" y="2251465"/>
              <a:ext cx="1020694" cy="272244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5;p6">
              <a:extLst>
                <a:ext uri="{FF2B5EF4-FFF2-40B4-BE49-F238E27FC236}">
                  <a16:creationId xmlns:a16="http://schemas.microsoft.com/office/drawing/2014/main" id="{0827A25F-C95C-13B8-2E4E-268E7BE608A9}"/>
                </a:ext>
              </a:extLst>
            </p:cNvPr>
            <p:cNvSpPr txBox="1"/>
            <p:nvPr/>
          </p:nvSpPr>
          <p:spPr>
            <a:xfrm>
              <a:off x="1301398" y="2258556"/>
              <a:ext cx="1023037" cy="241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 i="0" u="none" strike="noStrike" cap="none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Encrypted Tunnel</a:t>
              </a:r>
              <a:endParaRPr sz="1200" dirty="0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D5947C02-78E9-01B2-77E7-4384309CF204}"/>
              </a:ext>
            </a:extLst>
          </p:cNvPr>
          <p:cNvSpPr/>
          <p:nvPr/>
        </p:nvSpPr>
        <p:spPr>
          <a:xfrm>
            <a:off x="4417335" y="3841404"/>
            <a:ext cx="476698" cy="223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FW</a:t>
            </a:r>
          </a:p>
        </p:txBody>
      </p:sp>
      <p:cxnSp>
        <p:nvCxnSpPr>
          <p:cNvPr id="54" name="Google Shape;207;p6">
            <a:extLst>
              <a:ext uri="{FF2B5EF4-FFF2-40B4-BE49-F238E27FC236}">
                <a16:creationId xmlns:a16="http://schemas.microsoft.com/office/drawing/2014/main" id="{DD261F6F-6165-3C04-B68E-9B4B63036338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4383367" y="2612241"/>
            <a:ext cx="272317" cy="1229163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3" name="Google Shape;184;p6">
            <a:extLst>
              <a:ext uri="{FF2B5EF4-FFF2-40B4-BE49-F238E27FC236}">
                <a16:creationId xmlns:a16="http://schemas.microsoft.com/office/drawing/2014/main" id="{DABEDDF2-AF77-2FD6-5BC0-302C65063E64}"/>
              </a:ext>
            </a:extLst>
          </p:cNvPr>
          <p:cNvSpPr/>
          <p:nvPr/>
        </p:nvSpPr>
        <p:spPr>
          <a:xfrm>
            <a:off x="7094600" y="3489906"/>
            <a:ext cx="853600" cy="8524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185;p6">
            <a:extLst>
              <a:ext uri="{FF2B5EF4-FFF2-40B4-BE49-F238E27FC236}">
                <a16:creationId xmlns:a16="http://schemas.microsoft.com/office/drawing/2014/main" id="{9235DAE7-CF0B-6309-C642-06784052D43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6326" y="3773018"/>
            <a:ext cx="650133" cy="3427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213;p6">
            <a:extLst>
              <a:ext uri="{FF2B5EF4-FFF2-40B4-BE49-F238E27FC236}">
                <a16:creationId xmlns:a16="http://schemas.microsoft.com/office/drawing/2014/main" id="{61D82CAC-1185-2E87-E932-CB66B8AAE61B}"/>
              </a:ext>
            </a:extLst>
          </p:cNvPr>
          <p:cNvGrpSpPr/>
          <p:nvPr/>
        </p:nvGrpSpPr>
        <p:grpSpPr>
          <a:xfrm rot="2407868">
            <a:off x="5071278" y="3166053"/>
            <a:ext cx="1819635" cy="208497"/>
            <a:chOff x="1286954" y="2251465"/>
            <a:chExt cx="1037481" cy="272244"/>
          </a:xfrm>
        </p:grpSpPr>
        <p:sp>
          <p:nvSpPr>
            <p:cNvPr id="11" name="Google Shape;214;p6">
              <a:extLst>
                <a:ext uri="{FF2B5EF4-FFF2-40B4-BE49-F238E27FC236}">
                  <a16:creationId xmlns:a16="http://schemas.microsoft.com/office/drawing/2014/main" id="{5A026AC4-BEAA-237C-5B8C-9DE4D045E2FE}"/>
                </a:ext>
              </a:extLst>
            </p:cNvPr>
            <p:cNvSpPr/>
            <p:nvPr/>
          </p:nvSpPr>
          <p:spPr>
            <a:xfrm>
              <a:off x="1286954" y="2251465"/>
              <a:ext cx="1020694" cy="272244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5;p6">
              <a:extLst>
                <a:ext uri="{FF2B5EF4-FFF2-40B4-BE49-F238E27FC236}">
                  <a16:creationId xmlns:a16="http://schemas.microsoft.com/office/drawing/2014/main" id="{504F80E2-0A6E-06E4-10E2-1AF1CCD6EE7B}"/>
                </a:ext>
              </a:extLst>
            </p:cNvPr>
            <p:cNvSpPr txBox="1"/>
            <p:nvPr/>
          </p:nvSpPr>
          <p:spPr>
            <a:xfrm>
              <a:off x="1301398" y="2279066"/>
              <a:ext cx="1023037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 i="0" u="none" strike="noStrike" cap="none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Encrypted Tunnel</a:t>
              </a:r>
              <a:endParaRPr dirty="0"/>
            </a:p>
          </p:txBody>
        </p:sp>
      </p:grpSp>
      <p:sp>
        <p:nvSpPr>
          <p:cNvPr id="14" name="Rectangle 46">
            <a:extLst>
              <a:ext uri="{FF2B5EF4-FFF2-40B4-BE49-F238E27FC236}">
                <a16:creationId xmlns:a16="http://schemas.microsoft.com/office/drawing/2014/main" id="{AEF17015-2E73-F7B7-A64A-D32169C08281}"/>
              </a:ext>
            </a:extLst>
          </p:cNvPr>
          <p:cNvSpPr/>
          <p:nvPr/>
        </p:nvSpPr>
        <p:spPr>
          <a:xfrm>
            <a:off x="6782045" y="3810224"/>
            <a:ext cx="476698" cy="223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FW</a:t>
            </a:r>
          </a:p>
        </p:txBody>
      </p:sp>
      <p:sp>
        <p:nvSpPr>
          <p:cNvPr id="17" name="Google Shape;186;p6">
            <a:extLst>
              <a:ext uri="{FF2B5EF4-FFF2-40B4-BE49-F238E27FC236}">
                <a16:creationId xmlns:a16="http://schemas.microsoft.com/office/drawing/2014/main" id="{0D3CA2EC-1ECC-378A-A40D-0D3DB8767F84}"/>
              </a:ext>
            </a:extLst>
          </p:cNvPr>
          <p:cNvSpPr txBox="1"/>
          <p:nvPr/>
        </p:nvSpPr>
        <p:spPr>
          <a:xfrm>
            <a:off x="7992228" y="3711706"/>
            <a:ext cx="852195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Public Cloud</a:t>
            </a:r>
            <a:endParaRPr sz="12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" name="Google Shape;207;p6">
            <a:extLst>
              <a:ext uri="{FF2B5EF4-FFF2-40B4-BE49-F238E27FC236}">
                <a16:creationId xmlns:a16="http://schemas.microsoft.com/office/drawing/2014/main" id="{BE460A19-43B5-2CD1-46CE-6DED59D73650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5173932" y="2562075"/>
            <a:ext cx="1608113" cy="1360009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24" name="TextBox 1">
            <a:extLst>
              <a:ext uri="{FF2B5EF4-FFF2-40B4-BE49-F238E27FC236}">
                <a16:creationId xmlns:a16="http://schemas.microsoft.com/office/drawing/2014/main" id="{E3EE00B1-6BBC-C8EB-9299-39B984A3A8AF}"/>
              </a:ext>
            </a:extLst>
          </p:cNvPr>
          <p:cNvSpPr txBox="1"/>
          <p:nvPr/>
        </p:nvSpPr>
        <p:spPr>
          <a:xfrm rot="17641238">
            <a:off x="2558368" y="2884925"/>
            <a:ext cx="10761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Service Connection</a:t>
            </a:r>
            <a:endParaRPr lang="en-TW" sz="800" dirty="0"/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103D1564-5196-9FAC-CE0A-E107906F9173}"/>
              </a:ext>
            </a:extLst>
          </p:cNvPr>
          <p:cNvSpPr txBox="1"/>
          <p:nvPr/>
        </p:nvSpPr>
        <p:spPr>
          <a:xfrm rot="2533451">
            <a:off x="5517994" y="2980962"/>
            <a:ext cx="10761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Service Connection</a:t>
            </a:r>
            <a:endParaRPr lang="en-TW" sz="800" dirty="0"/>
          </a:p>
        </p:txBody>
      </p:sp>
      <p:sp>
        <p:nvSpPr>
          <p:cNvPr id="44" name="Rectangle 12">
            <a:extLst>
              <a:ext uri="{FF2B5EF4-FFF2-40B4-BE49-F238E27FC236}">
                <a16:creationId xmlns:a16="http://schemas.microsoft.com/office/drawing/2014/main" id="{31C20E40-F5BE-FA11-7F06-1D5790E18225}"/>
              </a:ext>
            </a:extLst>
          </p:cNvPr>
          <p:cNvSpPr/>
          <p:nvPr/>
        </p:nvSpPr>
        <p:spPr>
          <a:xfrm>
            <a:off x="7304009" y="4115785"/>
            <a:ext cx="479268" cy="155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900" dirty="0"/>
              <a:t>App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C65C40-9204-42E2-A908-08527AADC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"/>
            <a:ext cx="8520600" cy="460690"/>
          </a:xfrm>
        </p:spPr>
        <p:txBody>
          <a:bodyPr/>
          <a:lstStyle/>
          <a:p>
            <a:r>
              <a:rPr lang="zh-TW" altLang="en-US" sz="16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收集客戶資訊 </a:t>
            </a:r>
            <a:r>
              <a:rPr lang="en-US" altLang="zh-TW" sz="1600" dirty="0"/>
              <a:t>Core Networking</a:t>
            </a:r>
            <a:endParaRPr lang="zh-TW" altLang="en-US" sz="16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55753BF-893D-4A82-A886-E9BBB2EFF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502649"/>
              </p:ext>
            </p:extLst>
          </p:nvPr>
        </p:nvGraphicFramePr>
        <p:xfrm>
          <a:off x="311700" y="727042"/>
          <a:ext cx="8709124" cy="3904536"/>
        </p:xfrm>
        <a:graphic>
          <a:graphicData uri="http://schemas.openxmlformats.org/drawingml/2006/table">
            <a:tbl>
              <a:tblPr/>
              <a:tblGrid>
                <a:gridCol w="1903148">
                  <a:extLst>
                    <a:ext uri="{9D8B030D-6E8A-4147-A177-3AD203B41FA5}">
                      <a16:colId xmlns:a16="http://schemas.microsoft.com/office/drawing/2014/main" val="1115842940"/>
                    </a:ext>
                  </a:extLst>
                </a:gridCol>
                <a:gridCol w="3402988">
                  <a:extLst>
                    <a:ext uri="{9D8B030D-6E8A-4147-A177-3AD203B41FA5}">
                      <a16:colId xmlns:a16="http://schemas.microsoft.com/office/drawing/2014/main" val="853202652"/>
                    </a:ext>
                  </a:extLst>
                </a:gridCol>
                <a:gridCol w="3402988">
                  <a:extLst>
                    <a:ext uri="{9D8B030D-6E8A-4147-A177-3AD203B41FA5}">
                      <a16:colId xmlns:a16="http://schemas.microsoft.com/office/drawing/2014/main" val="2853223212"/>
                    </a:ext>
                  </a:extLst>
                </a:gridCol>
              </a:tblGrid>
              <a:tr h="3407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Infrastructure Subnet</a:t>
                      </a: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Prisma Access </a:t>
                      </a:r>
                      <a:r>
                        <a:rPr lang="zh-TW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服務所使用，最小需要 </a:t>
                      </a:r>
                      <a:r>
                        <a:rPr lang="en-US" altLang="zh-TW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/24</a:t>
                      </a:r>
                      <a:r>
                        <a:rPr lang="zh-TW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 網段</a:t>
                      </a:r>
                      <a:endParaRPr lang="en-US" altLang="zh-TW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000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10.73.38.0/23</a:t>
                      </a:r>
                    </a:p>
                  </a:txBody>
                  <a:tcPr marL="72000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661716"/>
                  </a:ext>
                </a:extLst>
              </a:tr>
              <a:tr h="3407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Mobile User Subnet (=&gt;/22)</a:t>
                      </a: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GP User </a:t>
                      </a:r>
                      <a:r>
                        <a:rPr lang="zh-TW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連上</a:t>
                      </a:r>
                      <a:r>
                        <a:rPr lang="en-US" altLang="zh-TW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 Prisma Access </a:t>
                      </a:r>
                      <a:r>
                        <a:rPr lang="zh-TW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後取得的 </a:t>
                      </a:r>
                      <a:r>
                        <a:rPr lang="en-US" altLang="zh-TW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IP</a:t>
                      </a:r>
                      <a:r>
                        <a:rPr lang="zh-TW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 網段，最小需要</a:t>
                      </a:r>
                      <a:r>
                        <a:rPr lang="en-US" altLang="zh-TW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 /22</a:t>
                      </a:r>
                      <a:r>
                        <a:rPr lang="zh-TW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 網段</a:t>
                      </a:r>
                      <a:endParaRPr lang="en-US" altLang="zh-TW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000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10.73.56.0/22</a:t>
                      </a:r>
                    </a:p>
                  </a:txBody>
                  <a:tcPr marL="72000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50485"/>
                  </a:ext>
                </a:extLst>
              </a:tr>
              <a:tr h="3407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Data Center Subnets</a:t>
                      </a: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Data Center / Server Farm</a:t>
                      </a:r>
                      <a:r>
                        <a:rPr lang="zh-TW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 網段</a:t>
                      </a:r>
                      <a:endParaRPr lang="en-US" altLang="zh-TW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000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dirty="0">
                          <a:solidFill>
                            <a:srgbClr val="FF0000"/>
                          </a:solidFill>
                        </a:rPr>
                        <a:t>TP(SC)</a:t>
                      </a:r>
                    </a:p>
                    <a:p>
                      <a:pPr algn="l"/>
                      <a:r>
                        <a:rPr lang="en-US" altLang="zh-TW" sz="1100" dirty="0">
                          <a:solidFill>
                            <a:srgbClr val="FF0000"/>
                          </a:solidFill>
                        </a:rPr>
                        <a:t>10.82.131.0/24 (Server)</a:t>
                      </a:r>
                    </a:p>
                    <a:p>
                      <a:pPr algn="l"/>
                      <a:r>
                        <a:rPr lang="en-US" altLang="zh-TW" sz="1100" dirty="0">
                          <a:solidFill>
                            <a:srgbClr val="FF0000"/>
                          </a:solidFill>
                        </a:rPr>
                        <a:t>10.82.246.0/24 (Server)</a:t>
                      </a:r>
                      <a:br>
                        <a:rPr lang="en-US" altLang="zh-TW" sz="1100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zh-TW" sz="1100" dirty="0">
                          <a:solidFill>
                            <a:srgbClr val="FF0000"/>
                          </a:solidFill>
                        </a:rPr>
                        <a:t>TY(SC)</a:t>
                      </a:r>
                      <a:br>
                        <a:rPr lang="en-US" altLang="zh-TW" sz="1100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zh-TW" sz="1100" dirty="0">
                          <a:solidFill>
                            <a:srgbClr val="FF0000"/>
                          </a:solidFill>
                        </a:rPr>
                        <a:t>10.82.10.0/24 (Server)</a:t>
                      </a:r>
                    </a:p>
                    <a:p>
                      <a:pPr algn="l"/>
                      <a:r>
                        <a:rPr lang="en-US" altLang="zh-TW" sz="1100" dirty="0">
                          <a:solidFill>
                            <a:srgbClr val="FF0000"/>
                          </a:solidFill>
                        </a:rPr>
                        <a:t>10.82.15.0/24 (Server)</a:t>
                      </a:r>
                    </a:p>
                    <a:p>
                      <a:pPr algn="l"/>
                      <a:r>
                        <a:rPr lang="en-US" altLang="zh-TW" sz="1100" dirty="0">
                          <a:solidFill>
                            <a:srgbClr val="FF0000"/>
                          </a:solidFill>
                        </a:rPr>
                        <a:t>10.82.239.0/24 (Server)</a:t>
                      </a:r>
                    </a:p>
                  </a:txBody>
                  <a:tcPr marL="72000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636896"/>
                  </a:ext>
                </a:extLst>
              </a:tr>
              <a:tr h="3407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Internal Domain List</a:t>
                      </a: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內部</a:t>
                      </a:r>
                      <a:r>
                        <a:rPr lang="zh-TW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zh-TW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domain name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000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benq.corp.com</a:t>
                      </a:r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en-US" altLang="zh-TW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qgroup.corp.com</a:t>
                      </a:r>
                      <a:endParaRPr lang="en-US" altLang="zh-TW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000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85472"/>
                  </a:ext>
                </a:extLst>
              </a:tr>
              <a:tr h="3407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Primary Internal DNS</a:t>
                      </a: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主要內部 </a:t>
                      </a:r>
                      <a:r>
                        <a:rPr lang="en-US" altLang="zh-TW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DNS</a:t>
                      </a:r>
                      <a:r>
                        <a:rPr lang="zh-TW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zh-TW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Server</a:t>
                      </a:r>
                      <a:r>
                        <a:rPr lang="zh-TW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zh-TW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IP</a:t>
                      </a:r>
                    </a:p>
                  </a:txBody>
                  <a:tcPr marL="72000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10.82.131.11(benq.corp.com), 10.82.12.11(qgroup.corp.com)</a:t>
                      </a:r>
                    </a:p>
                  </a:txBody>
                  <a:tcPr marL="72000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176556"/>
                  </a:ext>
                </a:extLst>
              </a:tr>
              <a:tr h="3407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Secondary Internal DNS</a:t>
                      </a: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次要內部 </a:t>
                      </a:r>
                      <a:r>
                        <a:rPr lang="en-US" altLang="zh-TW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DNS</a:t>
                      </a:r>
                      <a:r>
                        <a:rPr lang="zh-TW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zh-TW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Server</a:t>
                      </a:r>
                      <a:r>
                        <a:rPr lang="zh-TW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zh-TW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IP</a:t>
                      </a:r>
                    </a:p>
                  </a:txBody>
                  <a:tcPr marL="72000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10.82.131.12(benq.corp.com), 10.82.12.11(qgroup.corp.com)</a:t>
                      </a:r>
                    </a:p>
                  </a:txBody>
                  <a:tcPr marL="72000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37877"/>
                  </a:ext>
                </a:extLst>
              </a:tr>
              <a:tr h="3407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Internal Host Detection IP</a:t>
                      </a: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要用來作</a:t>
                      </a:r>
                      <a:r>
                        <a:rPr lang="en-US" altLang="zh-TW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 Internal Host Detection </a:t>
                      </a:r>
                      <a:r>
                        <a:rPr lang="zh-TW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的 </a:t>
                      </a:r>
                      <a:r>
                        <a:rPr lang="en-US" altLang="zh-TW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IP</a:t>
                      </a:r>
                    </a:p>
                  </a:txBody>
                  <a:tcPr marL="72000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10.82.131.11 , 10.82.12.11</a:t>
                      </a:r>
                    </a:p>
                  </a:txBody>
                  <a:tcPr marL="72000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733913"/>
                  </a:ext>
                </a:extLst>
              </a:tr>
              <a:tr h="3407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Internal Host Detection FQDN</a:t>
                      </a: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Internal Host Detection </a:t>
                      </a:r>
                      <a:r>
                        <a:rPr lang="en-US" sz="11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的</a:t>
                      </a:r>
                      <a:r>
                        <a:rPr lang="zh-TW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zh-TW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IP</a:t>
                      </a:r>
                      <a:r>
                        <a:rPr lang="zh-TW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 反解出來的</a:t>
                      </a:r>
                      <a:r>
                        <a:rPr lang="en-US" altLang="zh-TW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 Hostname/FQDN</a:t>
                      </a:r>
                    </a:p>
                  </a:txBody>
                  <a:tcPr marL="72000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10.82.131.11 , bqtdc01.benq.com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10.82.12.11 ,  qy-dc01.qgroup.com</a:t>
                      </a:r>
                    </a:p>
                  </a:txBody>
                  <a:tcPr marL="72000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233699"/>
                  </a:ext>
                </a:extLst>
              </a:tr>
              <a:tr h="34070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Prisma Access Portal URL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24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GP Agent</a:t>
                      </a:r>
                      <a:r>
                        <a:rPr lang="zh-TW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 要連線的 </a:t>
                      </a:r>
                      <a:r>
                        <a:rPr lang="en-US" altLang="zh-TW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URL</a:t>
                      </a:r>
                      <a:r>
                        <a:rPr lang="zh-TW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：</a:t>
                      </a:r>
                      <a:r>
                        <a:rPr lang="en-US" altLang="zh-TW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****.</a:t>
                      </a:r>
                      <a:r>
                        <a:rPr lang="en-US" altLang="zh-TW" sz="11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gpcloudservice.com</a:t>
                      </a:r>
                      <a:endParaRPr lang="en-US" altLang="zh-TW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000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qisda-pov.gpcloudservice.com</a:t>
                      </a:r>
                    </a:p>
                  </a:txBody>
                  <a:tcPr marL="72000" marR="5424" marT="54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491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2166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CB69054-8653-0B45-23A2-F41C8AF94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HQ/DC/BR site information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C6FAD9-14F2-4EE4-FBDC-4605E6E36F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r>
              <a:rPr lang="en-US" b="0"/>
              <a:t>  |  © 2020 Palo Alto Networks, Inc. All rights reserved.</a:t>
            </a:r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178FAFE-7937-1E30-65E1-8CB0E3521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674259"/>
              </p:ext>
            </p:extLst>
          </p:nvPr>
        </p:nvGraphicFramePr>
        <p:xfrm>
          <a:off x="479395" y="788670"/>
          <a:ext cx="8402714" cy="33832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715309">
                  <a:extLst>
                    <a:ext uri="{9D8B030D-6E8A-4147-A177-3AD203B41FA5}">
                      <a16:colId xmlns:a16="http://schemas.microsoft.com/office/drawing/2014/main" val="2384209522"/>
                    </a:ext>
                  </a:extLst>
                </a:gridCol>
                <a:gridCol w="1675209">
                  <a:extLst>
                    <a:ext uri="{9D8B030D-6E8A-4147-A177-3AD203B41FA5}">
                      <a16:colId xmlns:a16="http://schemas.microsoft.com/office/drawing/2014/main" val="3088038025"/>
                    </a:ext>
                  </a:extLst>
                </a:gridCol>
                <a:gridCol w="1972341">
                  <a:extLst>
                    <a:ext uri="{9D8B030D-6E8A-4147-A177-3AD203B41FA5}">
                      <a16:colId xmlns:a16="http://schemas.microsoft.com/office/drawing/2014/main" val="4130190626"/>
                    </a:ext>
                  </a:extLst>
                </a:gridCol>
                <a:gridCol w="1599592">
                  <a:extLst>
                    <a:ext uri="{9D8B030D-6E8A-4147-A177-3AD203B41FA5}">
                      <a16:colId xmlns:a16="http://schemas.microsoft.com/office/drawing/2014/main" val="1351901777"/>
                    </a:ext>
                  </a:extLst>
                </a:gridCol>
                <a:gridCol w="1499230">
                  <a:extLst>
                    <a:ext uri="{9D8B030D-6E8A-4147-A177-3AD203B41FA5}">
                      <a16:colId xmlns:a16="http://schemas.microsoft.com/office/drawing/2014/main" val="633104689"/>
                    </a:ext>
                  </a:extLst>
                </a:gridCol>
                <a:gridCol w="941033">
                  <a:extLst>
                    <a:ext uri="{9D8B030D-6E8A-4147-A177-3AD203B41FA5}">
                      <a16:colId xmlns:a16="http://schemas.microsoft.com/office/drawing/2014/main" val="1035797808"/>
                    </a:ext>
                  </a:extLst>
                </a:gridCol>
              </a:tblGrid>
              <a:tr h="1471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Tunnel Type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Site name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Subnet/CIDR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Description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Site to Site VPN </a:t>
                      </a:r>
                    </a:p>
                    <a:p>
                      <a:pPr algn="ctr"/>
                      <a:r>
                        <a:rPr lang="en-US" altLang="zh-TW" sz="1200" dirty="0"/>
                        <a:t>Service IP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POP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692065"/>
                  </a:ext>
                </a:extLst>
              </a:tr>
              <a:tr h="147189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strike="sngStrike" dirty="0"/>
                        <a:t>SC</a:t>
                      </a:r>
                      <a:endParaRPr lang="zh-TW" altLang="en-US" sz="1200" strike="sngStrik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strike="sngStrike" dirty="0"/>
                        <a:t>Data Center - Azure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strike="sngStrike" dirty="0"/>
                        <a:t>10.73.30.0/24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strike="sngStrike" dirty="0"/>
                        <a:t>Azure Japan East</a:t>
                      </a:r>
                      <a:endParaRPr lang="zh-TW" altLang="en-US" sz="1200" strike="sngStrik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strike="sngStrike" dirty="0"/>
                        <a:t>20.243.55.109</a:t>
                      </a:r>
                      <a:endParaRPr lang="zh-TW" altLang="en-US" sz="1200" strike="sngStrik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200" strike="sngStrik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389390"/>
                  </a:ext>
                </a:extLst>
              </a:tr>
              <a:tr h="2453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SC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/>
                        <a:t>HQ - </a:t>
                      </a:r>
                      <a:r>
                        <a:rPr lang="zh-TW" altLang="en-US" sz="1200" dirty="0"/>
                        <a:t>台北</a:t>
                      </a:r>
                      <a:r>
                        <a:rPr lang="en" altLang="zh-TW" sz="1200" dirty="0"/>
                        <a:t>BQT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rgbClr val="FF0000"/>
                          </a:solidFill>
                        </a:rPr>
                        <a:t>10.82.131.0/24 (Server)</a:t>
                      </a:r>
                    </a:p>
                    <a:p>
                      <a:pPr algn="l"/>
                      <a:r>
                        <a:rPr lang="en-US" altLang="zh-TW" sz="1200" dirty="0">
                          <a:solidFill>
                            <a:srgbClr val="FF0000"/>
                          </a:solidFill>
                        </a:rPr>
                        <a:t>10.82.246.0/24 (Server)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zh-TW" sz="1200" dirty="0"/>
                        <a:t>Taipei, Taiwan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rgbClr val="FF0000"/>
                          </a:solidFill>
                        </a:rPr>
                        <a:t>218.211.164.161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rgbClr val="FF0000"/>
                          </a:solidFill>
                        </a:rPr>
                        <a:t>Taiwan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5445594"/>
                  </a:ext>
                </a:extLst>
              </a:tr>
              <a:tr h="2453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SC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/>
                        <a:t>HQ - </a:t>
                      </a:r>
                      <a:r>
                        <a:rPr lang="zh-TW" altLang="en-US" sz="1200" dirty="0"/>
                        <a:t>桃園</a:t>
                      </a:r>
                      <a:r>
                        <a:rPr lang="en" altLang="zh-TW" sz="1200" dirty="0"/>
                        <a:t>QTY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rgbClr val="FF0000"/>
                          </a:solidFill>
                        </a:rPr>
                        <a:t>10.82.10.0/24 (Server)</a:t>
                      </a:r>
                    </a:p>
                    <a:p>
                      <a:pPr algn="l"/>
                      <a:r>
                        <a:rPr lang="en-US" altLang="zh-TW" sz="1200" dirty="0">
                          <a:solidFill>
                            <a:srgbClr val="FF0000"/>
                          </a:solidFill>
                        </a:rPr>
                        <a:t>10.82.15.0/24 (Server)</a:t>
                      </a:r>
                    </a:p>
                    <a:p>
                      <a:pPr algn="l"/>
                      <a:r>
                        <a:rPr lang="en-US" altLang="zh-TW" sz="1200" dirty="0">
                          <a:solidFill>
                            <a:srgbClr val="FF0000"/>
                          </a:solidFill>
                        </a:rPr>
                        <a:t>10.82.239.0/24 (Server)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zh-TW" sz="1200" dirty="0"/>
                        <a:t>Taoyuan, Taiwan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rgbClr val="FF0000"/>
                          </a:solidFill>
                        </a:rPr>
                        <a:t>211.75.10.169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>
                          <a:solidFill>
                            <a:srgbClr val="FF0000"/>
                          </a:solidFill>
                        </a:rPr>
                        <a:t>Taiwan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622935"/>
                  </a:ext>
                </a:extLst>
              </a:tr>
              <a:tr h="147189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/>
                        <a:t>RN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/>
                        <a:t>BR - </a:t>
                      </a:r>
                      <a:r>
                        <a:rPr lang="zh-TW" altLang="en-US" sz="1200" dirty="0"/>
                        <a:t>美國</a:t>
                      </a:r>
                      <a:r>
                        <a:rPr lang="en" altLang="zh-TW" sz="1200" dirty="0"/>
                        <a:t>QAL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/>
                        <a:t>10.87.203.0/24 (User)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zh-TW" sz="1200" dirty="0"/>
                        <a:t>US West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/>
                        <a:t>98.189.43.251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/>
                        <a:t>US West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0178276"/>
                  </a:ext>
                </a:extLst>
              </a:tr>
              <a:tr h="147189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/>
                        <a:t>RN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/>
                        <a:t>BR - </a:t>
                      </a:r>
                      <a:r>
                        <a:rPr lang="zh-TW" altLang="en-US" sz="1200" dirty="0"/>
                        <a:t>越南</a:t>
                      </a:r>
                      <a:r>
                        <a:rPr lang="en" altLang="zh-TW" sz="1200" dirty="0"/>
                        <a:t>QVH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/>
                        <a:t>10.92.0.0/16 (User)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zh-TW" sz="1200" dirty="0"/>
                        <a:t>Vietnam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/>
                        <a:t>Dynamic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dirty="0"/>
                        <a:t>IP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/>
                        <a:t>Singapore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834564"/>
                  </a:ext>
                </a:extLst>
              </a:tr>
              <a:tr h="147189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/>
                        <a:t>RN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/>
                        <a:t>BR - </a:t>
                      </a:r>
                      <a:r>
                        <a:rPr lang="zh-TW" altLang="en-US" sz="1200" dirty="0"/>
                        <a:t>印度</a:t>
                      </a:r>
                      <a:r>
                        <a:rPr lang="en" altLang="zh-TW" sz="1200" dirty="0" err="1"/>
                        <a:t>BQin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/>
                        <a:t>10.90.91.0/24 (User)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zh-TW" sz="1200" dirty="0"/>
                        <a:t>India North, India West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125.22.35.2</a:t>
                      </a:r>
                      <a:endParaRPr lang="zh-TW" altLang="en-US"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Singapore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726351"/>
                  </a:ext>
                </a:extLst>
              </a:tr>
              <a:tr h="1471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RN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BR - </a:t>
                      </a:r>
                      <a:r>
                        <a:rPr lang="zh-TW" altLang="en-US" sz="1200" dirty="0"/>
                        <a:t>泰國</a:t>
                      </a:r>
                      <a:r>
                        <a:rPr lang="en" altLang="zh-TW" sz="1200" dirty="0"/>
                        <a:t>BQth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10.90.113.0/24 (User)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/>
                        <a:t>Thailand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/>
                        <a:t>Dynamic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dirty="0"/>
                        <a:t>IP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Singapore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2578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/>
                        <a:t>RN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/>
                        <a:t>BR - </a:t>
                      </a:r>
                      <a:r>
                        <a:rPr lang="zh-TW" altLang="en-US" sz="1200" dirty="0"/>
                        <a:t>馬來西亞</a:t>
                      </a:r>
                      <a:r>
                        <a:rPr lang="en" altLang="zh-TW" sz="1200" dirty="0" err="1"/>
                        <a:t>BQmy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10.90.106.0/24 (User)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zh-TW" sz="1200" dirty="0"/>
                        <a:t>Malaysia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/>
                        <a:t>175.143.40.226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Singapore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2435514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5720E8CD-92C2-6B25-715C-63F0B80C1130}"/>
              </a:ext>
            </a:extLst>
          </p:cNvPr>
          <p:cNvSpPr txBox="1"/>
          <p:nvPr/>
        </p:nvSpPr>
        <p:spPr>
          <a:xfrm>
            <a:off x="3371674" y="4523173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0" u="none" strike="noStrike" dirty="0">
                <a:solidFill>
                  <a:srgbClr val="FF0000"/>
                </a:solidFill>
                <a:effectLst/>
              </a:rPr>
              <a:t>B1e2n3Q4</a:t>
            </a:r>
            <a:endParaRPr lang="en-US" altLang="zh-TW" sz="1400" b="0" i="0" u="none" strike="noStrike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8593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D99E7F-7E18-A4FA-AF8A-2396B6D37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Prisma Access Local Users for Mobile User test</a:t>
            </a:r>
            <a:endParaRPr kumimoji="1"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AD4D976-6318-8C4F-662D-0DE978FEA1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r>
              <a:rPr lang="en-US" b="0"/>
              <a:t>  |  © 2020 Palo Alto Networks, Inc. All rights reserved.</a:t>
            </a:r>
            <a:endParaRPr lang="en-US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7BF11B7-A30A-12A1-C7EE-5F4BDE8FC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951486"/>
              </p:ext>
            </p:extLst>
          </p:nvPr>
        </p:nvGraphicFramePr>
        <p:xfrm>
          <a:off x="1650972" y="2224001"/>
          <a:ext cx="4064000" cy="14833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217778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61426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Account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Password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81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qisda-mu01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QM2CrU9gvN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59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qisda-mu02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QM2CrU9gvN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65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qisda-mu03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QM2CrU9gvN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716549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71F174FA-DA8D-CA3D-DAA5-E21E9E2F7B98}"/>
              </a:ext>
            </a:extLst>
          </p:cNvPr>
          <p:cNvSpPr txBox="1"/>
          <p:nvPr/>
        </p:nvSpPr>
        <p:spPr>
          <a:xfrm>
            <a:off x="658062" y="967628"/>
            <a:ext cx="6324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800" b="0" i="0" u="none" strike="noStrike" cap="none" dirty="0">
                <a:solidFill>
                  <a:schemeClr val="tx1"/>
                </a:solidFill>
                <a:latin typeface="+mn-lt"/>
                <a:ea typeface="Montserrat"/>
                <a:cs typeface="Arial"/>
                <a:sym typeface="Arial"/>
              </a:rPr>
              <a:t>Prisma Access Portal URL: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800" dirty="0">
                <a:solidFill>
                  <a:schemeClr val="tx1"/>
                </a:solidFill>
                <a:latin typeface="+mn-lt"/>
                <a:ea typeface="Montserrat"/>
              </a:rPr>
              <a:t>	</a:t>
            </a:r>
            <a:r>
              <a:rPr lang="en-US" altLang="zh-TW" sz="1800" b="0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Montserrat"/>
                <a:cs typeface="Arial"/>
                <a:sym typeface="Arial"/>
              </a:rPr>
              <a:t>qisda-pov.</a:t>
            </a:r>
            <a:r>
              <a:rPr lang="en-US" altLang="zh-TW" sz="1800" b="0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Arial"/>
                <a:cs typeface="Arial"/>
                <a:sym typeface="Arial"/>
              </a:rPr>
              <a:t>gpcloudservice.com</a:t>
            </a:r>
            <a:endParaRPr lang="en-US" altLang="zh-TW" sz="1800" u="none" strike="noStrike" cap="none" dirty="0">
              <a:solidFill>
                <a:schemeClr val="tx1"/>
              </a:solidFill>
              <a:highlight>
                <a:srgbClr val="FFFF00"/>
              </a:highlight>
              <a:latin typeface="+mn-l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41782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2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測試時程</a:t>
            </a:r>
            <a:endParaRPr/>
          </a:p>
        </p:txBody>
      </p:sp>
      <p:sp>
        <p:nvSpPr>
          <p:cNvPr id="506" name="Google Shape;506;p32"/>
          <p:cNvSpPr txBox="1">
            <a:spLocks noGrp="1"/>
          </p:cNvSpPr>
          <p:nvPr>
            <p:ph type="sldNum" idx="12"/>
          </p:nvPr>
        </p:nvSpPr>
        <p:spPr>
          <a:xfrm>
            <a:off x="311700" y="4872025"/>
            <a:ext cx="2363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8</a:t>
            </a:fld>
            <a:r>
              <a:rPr lang="en-US" b="0"/>
              <a:t>  |  © 2020 Palo Alto Networks, Inc. All rights reserved.</a:t>
            </a:r>
            <a:endParaRPr/>
          </a:p>
        </p:txBody>
      </p:sp>
      <p:graphicFrame>
        <p:nvGraphicFramePr>
          <p:cNvPr id="507" name="Google Shape;507;p32"/>
          <p:cNvGraphicFramePr/>
          <p:nvPr>
            <p:extLst>
              <p:ext uri="{D42A27DB-BD31-4B8C-83A1-F6EECF244321}">
                <p14:modId xmlns:p14="http://schemas.microsoft.com/office/powerpoint/2010/main" val="817628889"/>
              </p:ext>
            </p:extLst>
          </p:nvPr>
        </p:nvGraphicFramePr>
        <p:xfrm>
          <a:off x="311700" y="961090"/>
          <a:ext cx="8520600" cy="38346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7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5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ID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Task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Duration/Date</a:t>
                      </a: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50075" marR="5007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收集客戶資訊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400" u="none" strike="noStrike" cap="none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50075" marR="5007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2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準備Prisma雲平台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(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申請lic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啟動tenant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+mj-lt"/>
                          <a:ea typeface="Montserrat"/>
                          <a:cs typeface="Montserrat"/>
                          <a:sym typeface="Montserrat"/>
                        </a:rPr>
                        <a:t>5 Days</a:t>
                      </a:r>
                      <a:endParaRPr sz="1400" u="none" strike="noStrike" cap="none" dirty="0">
                        <a:latin typeface="+mj-l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50075" marR="5007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3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/>
                        <a:t>Service Connection (IPsec)</a:t>
                      </a:r>
                      <a:r>
                        <a:rPr lang="en-US" sz="1400" b="0" u="none" strike="noStrike" cap="none" dirty="0" err="1"/>
                        <a:t>與HQ</a:t>
                      </a:r>
                      <a:r>
                        <a:rPr lang="en-US" sz="1400" b="0" u="none" strike="noStrike" cap="none" dirty="0"/>
                        <a:t> </a:t>
                      </a:r>
                      <a:r>
                        <a:rPr lang="en-US" sz="1400" b="0" u="none" strike="noStrike" cap="none" dirty="0" err="1"/>
                        <a:t>FW連通測試</a:t>
                      </a:r>
                      <a:endParaRPr sz="1400" b="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+mj-lt"/>
                          <a:ea typeface="Montserrat"/>
                          <a:cs typeface="Montserrat"/>
                          <a:sym typeface="Montserrat"/>
                        </a:rPr>
                        <a:t>3 hours</a:t>
                      </a:r>
                      <a:endParaRPr sz="1400" u="none" strike="noStrike" cap="none" dirty="0">
                        <a:latin typeface="+mj-l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50075" marR="5007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4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 err="1"/>
                        <a:t>設定AAD認證帳號</a:t>
                      </a:r>
                      <a:r>
                        <a:rPr lang="en-US" sz="1400" b="0" u="none" strike="noStrike" cap="none" dirty="0"/>
                        <a:t> / Mobile </a:t>
                      </a:r>
                      <a:r>
                        <a:rPr lang="en-US" sz="1400" b="0" u="none" strike="noStrike" cap="none" dirty="0" err="1"/>
                        <a:t>User連通測試</a:t>
                      </a:r>
                      <a:endParaRPr sz="1400" b="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+mj-lt"/>
                          <a:ea typeface="Montserrat"/>
                          <a:cs typeface="Montserrat"/>
                          <a:sym typeface="Montserrat"/>
                        </a:rPr>
                        <a:t>1 hour</a:t>
                      </a:r>
                      <a:endParaRPr sz="1400" u="none" strike="noStrike" cap="none" dirty="0">
                        <a:latin typeface="+mj-l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50075" marR="5007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5</a:t>
                      </a:r>
                      <a:endParaRPr sz="1400" b="1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/>
                        <a:t>Branch Remote Network (IPsec) </a:t>
                      </a:r>
                      <a:r>
                        <a:rPr lang="en-US" sz="1400" b="0" u="none" strike="noStrike" cap="none" dirty="0" err="1"/>
                        <a:t>tunnel連通測試</a:t>
                      </a:r>
                      <a:endParaRPr sz="1400" b="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dirty="0">
                          <a:latin typeface="+mj-lt"/>
                        </a:rPr>
                        <a:t>3 hours</a:t>
                      </a:r>
                      <a:endParaRPr dirty="0">
                        <a:latin typeface="+mj-lt"/>
                      </a:endParaRPr>
                    </a:p>
                  </a:txBody>
                  <a:tcPr marL="50075" marR="50075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9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6</a:t>
                      </a:r>
                      <a:endParaRPr sz="1400" b="1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資安測試項目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(TP/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URL filter/Wildfire/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SaaS/DLP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+mj-lt"/>
                          <a:ea typeface="Montserrat"/>
                          <a:cs typeface="Montserrat"/>
                          <a:sym typeface="Montserrat"/>
                        </a:rPr>
                        <a:t>1 week</a:t>
                      </a:r>
                      <a:endParaRPr sz="1400" u="none" strike="noStrike" cap="none" dirty="0">
                        <a:latin typeface="+mj-l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50075" marR="50075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9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7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 err="1"/>
                        <a:t>完成測試報告</a:t>
                      </a:r>
                      <a:endParaRPr sz="1400" b="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dirty="0">
                          <a:latin typeface="+mj-lt"/>
                        </a:rPr>
                        <a:t>3 days</a:t>
                      </a:r>
                      <a:endParaRPr dirty="0">
                        <a:latin typeface="+mj-lt"/>
                      </a:endParaRPr>
                    </a:p>
                  </a:txBody>
                  <a:tcPr marL="50075" marR="50075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76AFAD-A946-4FB8-8711-4627AB0C2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095" y="0"/>
            <a:ext cx="7789850" cy="452487"/>
          </a:xfrm>
        </p:spPr>
        <p:txBody>
          <a:bodyPr/>
          <a:lstStyle/>
          <a:p>
            <a:r>
              <a:rPr lang="zh-TW" altLang="en-US" sz="1600" dirty="0">
                <a:solidFill>
                  <a:schemeClr val="dk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收集資訊 </a:t>
            </a:r>
            <a:r>
              <a:rPr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Service Connection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IPSec Tunnel – Connectivity to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台北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HQ</a:t>
            </a:r>
            <a:endPara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4" name="表格 9">
            <a:extLst>
              <a:ext uri="{FF2B5EF4-FFF2-40B4-BE49-F238E27FC236}">
                <a16:creationId xmlns:a16="http://schemas.microsoft.com/office/drawing/2014/main" id="{FAD67304-BC59-6319-17B6-E115BD899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369099"/>
              </p:ext>
            </p:extLst>
          </p:nvPr>
        </p:nvGraphicFramePr>
        <p:xfrm>
          <a:off x="942201" y="607146"/>
          <a:ext cx="7447655" cy="41452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946279">
                  <a:extLst>
                    <a:ext uri="{9D8B030D-6E8A-4147-A177-3AD203B41FA5}">
                      <a16:colId xmlns:a16="http://schemas.microsoft.com/office/drawing/2014/main" val="1306175481"/>
                    </a:ext>
                  </a:extLst>
                </a:gridCol>
                <a:gridCol w="2250688">
                  <a:extLst>
                    <a:ext uri="{9D8B030D-6E8A-4147-A177-3AD203B41FA5}">
                      <a16:colId xmlns:a16="http://schemas.microsoft.com/office/drawing/2014/main" val="1954416755"/>
                    </a:ext>
                  </a:extLst>
                </a:gridCol>
                <a:gridCol w="2250688">
                  <a:extLst>
                    <a:ext uri="{9D8B030D-6E8A-4147-A177-3AD203B41FA5}">
                      <a16:colId xmlns:a16="http://schemas.microsoft.com/office/drawing/2014/main" val="42308577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Prisma Access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/>
                        <a:t>台北</a:t>
                      </a:r>
                      <a:r>
                        <a:rPr lang="en-US" altLang="zh-TW" sz="1100" dirty="0"/>
                        <a:t>HQ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870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VPN Service IP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128.77.79.165</a:t>
                      </a:r>
                      <a:endParaRPr lang="en-US" altLang="zh-TW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rgbClr val="FF0000"/>
                          </a:solidFill>
                        </a:rPr>
                        <a:t>218.211.164.161</a:t>
                      </a:r>
                      <a:endParaRPr lang="zh-TW" altLang="en-US" sz="1100" dirty="0">
                        <a:solidFill>
                          <a:srgbClr val="FF0000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792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Peer IP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218.211.164.161</a:t>
                      </a:r>
                      <a:endParaRPr lang="en-US" altLang="zh-TW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128.77.79.165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058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Pre-Shared key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B1e2n3Q4</a:t>
                      </a:r>
                      <a:endParaRPr lang="en-US" altLang="zh-TW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911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IKE Local Identification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/>
                        <a:t>IKE Peer Identification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/>
                        <a:t>-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751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/>
                        <a:t>IKE Crypto – Encryption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aes-128-cbc, 3des</a:t>
                      </a:r>
                      <a:endParaRPr lang="en-US" altLang="zh-TW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340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/>
                        <a:t>IKE Crypto – Authentication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sha256</a:t>
                      </a:r>
                      <a:endParaRPr lang="en-US" altLang="zh-TW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167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/>
                        <a:t>IKE Crypto – DH Group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group2</a:t>
                      </a:r>
                      <a:endParaRPr lang="en-US" altLang="zh-TW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742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/>
                        <a:t>IKE Crypto - Lifetime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8 Hours, 28800 seconds</a:t>
                      </a:r>
                      <a:endParaRPr lang="en-US" altLang="zh-TW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534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/>
                        <a:t>IPSec</a:t>
                      </a:r>
                      <a:r>
                        <a:rPr lang="en-US" altLang="zh-TW" sz="1100" dirty="0"/>
                        <a:t> Crypto – </a:t>
                      </a:r>
                      <a:r>
                        <a:rPr lang="en-US" altLang="zh-TW" sz="1100" dirty="0" err="1"/>
                        <a:t>IPSec</a:t>
                      </a:r>
                      <a:r>
                        <a:rPr lang="en-US" altLang="zh-TW" sz="1100" dirty="0"/>
                        <a:t> Protocol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ESP</a:t>
                      </a:r>
                      <a:endParaRPr lang="en-US" altLang="zh-TW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67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/>
                        <a:t>IPSec</a:t>
                      </a:r>
                      <a:r>
                        <a:rPr lang="en-US" altLang="zh-TW" sz="1100" dirty="0"/>
                        <a:t> Crypto – Encryption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aes-128-cbc, 3des</a:t>
                      </a:r>
                      <a:endParaRPr lang="en-US" altLang="zh-TW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706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/>
                        <a:t>IPSec</a:t>
                      </a:r>
                      <a:r>
                        <a:rPr lang="en-US" altLang="zh-TW" sz="1100" dirty="0"/>
                        <a:t> Crypto – Authentication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/>
                        <a:t>sha256</a:t>
                      </a:r>
                      <a:endParaRPr lang="en-US" altLang="zh-TW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219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/>
                        <a:t>IPSec</a:t>
                      </a:r>
                      <a:r>
                        <a:rPr lang="en-US" altLang="zh-TW" sz="1100" dirty="0"/>
                        <a:t> Crypto – DH Group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group2</a:t>
                      </a:r>
                      <a:endParaRPr lang="en-US" altLang="zh-TW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885896"/>
                  </a:ext>
                </a:extLst>
              </a:tr>
              <a:tr h="2204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 err="1"/>
                        <a:t>IPSec</a:t>
                      </a:r>
                      <a:r>
                        <a:rPr lang="en-US" altLang="zh-TW" sz="1100" dirty="0"/>
                        <a:t> Crypto – Lifetime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1 Hours, 3600 seconds</a:t>
                      </a:r>
                      <a:endParaRPr lang="en-US" altLang="zh-TW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376043"/>
                  </a:ext>
                </a:extLst>
              </a:tr>
              <a:tr h="2204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/>
                        <a:t>Local Network</a:t>
                      </a:r>
                      <a:endParaRPr lang="zh-TW" altLang="en-US" sz="11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10.73.40.0/23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/>
                        <a:t>10.82.131.0/24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052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7875393"/>
      </p:ext>
    </p:extLst>
  </p:cSld>
  <p:clrMapOvr>
    <a:masterClrMapping/>
  </p:clrMapOvr>
</p:sld>
</file>

<file path=ppt/theme/theme1.xml><?xml version="1.0" encoding="utf-8"?>
<a:theme xmlns:a="http://schemas.openxmlformats.org/drawingml/2006/main" name="Corporate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E9E9"/>
      </a:lt2>
      <a:accent1>
        <a:srgbClr val="FA582D"/>
      </a:accent1>
      <a:accent2>
        <a:srgbClr val="FFCB06"/>
      </a:accent2>
      <a:accent3>
        <a:srgbClr val="00C0E8"/>
      </a:accent3>
      <a:accent4>
        <a:srgbClr val="00CC66"/>
      </a:accent4>
      <a:accent5>
        <a:srgbClr val="00AEC4"/>
      </a:accent5>
      <a:accent6>
        <a:srgbClr val="C8462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10683</TotalTime>
  <Words>1973</Words>
  <Application>Microsoft Office PowerPoint</Application>
  <PresentationFormat>如螢幕大小 (16:9)</PresentationFormat>
  <Paragraphs>578</Paragraphs>
  <Slides>30</Slides>
  <Notes>4</Notes>
  <HiddenSlides>7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6" baseType="lpstr">
      <vt:lpstr>微軟正黑體</vt:lpstr>
      <vt:lpstr>微軟正黑體</vt:lpstr>
      <vt:lpstr>Montserrat</vt:lpstr>
      <vt:lpstr>Montserrat SemiBold</vt:lpstr>
      <vt:lpstr>Arial</vt:lpstr>
      <vt:lpstr>Corporate Theme</vt:lpstr>
      <vt:lpstr>Prisma Access POC Discussion</vt:lpstr>
      <vt:lpstr>Gartner Report 2023</vt:lpstr>
      <vt:lpstr>POC參與操作人員</vt:lpstr>
      <vt:lpstr>POC Diagram</vt:lpstr>
      <vt:lpstr>收集客戶資訊 Core Networking</vt:lpstr>
      <vt:lpstr>HQ/DC/BR site information</vt:lpstr>
      <vt:lpstr>Prisma Access Local Users for Mobile User test</vt:lpstr>
      <vt:lpstr>測試時程</vt:lpstr>
      <vt:lpstr>收集資訊 Service Connection IPSec Tunnel – Connectivity to 台北HQ</vt:lpstr>
      <vt:lpstr>收集資訊 Service Connection IPSec Tunnel – Connectivity to 桃園HQ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收集客戶資訊 Application (範例)</vt:lpstr>
      <vt:lpstr>POC-測試項目 下載檔案速度</vt:lpstr>
      <vt:lpstr>POC-測試項目 下載檔案速度</vt:lpstr>
      <vt:lpstr>POC-測試項目 連線品質 台北-&gt;馬來西亞</vt:lpstr>
      <vt:lpstr>POC測試項目 連線品質 馬來西亞-&gt;Taipei</vt:lpstr>
      <vt:lpstr>POC測試項目 連線品質 Taipei-&gt;馬來西亞</vt:lpstr>
      <vt:lpstr>Prisma Global Protect測試</vt:lpstr>
      <vt:lpstr>Prisma Global Protect 情境1 Always on 非有特殊密碼，不得擅自關閉GP</vt:lpstr>
      <vt:lpstr>Prisma Global Protect 情境1 uninstallation password 非有特殊密碼，不得擅自移除GP</vt:lpstr>
      <vt:lpstr>Prisma Global Protect 情境2 Domain user 可以ping 60.251.202.168 Non-Domain user 不可以ping 60.251.202.168</vt:lpstr>
      <vt:lpstr>Prisma Global Protect 情境3 檢查Trendmicro是否安裝 更新碼五天內 AV Ready 可以ping 8.8.4.4 AV NOT Ready 不可以ping 8.8.4.4</vt:lpstr>
      <vt:lpstr>Prisma Global Protect 情境4 user 可以ping 8.8.8.8 下載virus user 不能ping 8.8.8.8 直到透過解除條件 #解除條件定義為 過1分鐘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Prisma Access Product Recap &amp; POC Discussion</dc:title>
  <dc:creator>簡Mondy</dc:creator>
  <cp:lastModifiedBy>Michael Jian 簡士恩</cp:lastModifiedBy>
  <cp:revision>95</cp:revision>
  <dcterms:modified xsi:type="dcterms:W3CDTF">2024-05-09T09:12:05Z</dcterms:modified>
</cp:coreProperties>
</file>